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58" r:id="rId4"/>
    <p:sldId id="270" r:id="rId5"/>
    <p:sldId id="277" r:id="rId6"/>
    <p:sldId id="259" r:id="rId7"/>
    <p:sldId id="261" r:id="rId8"/>
    <p:sldId id="271" r:id="rId9"/>
    <p:sldId id="272" r:id="rId10"/>
    <p:sldId id="260" r:id="rId11"/>
    <p:sldId id="273" r:id="rId12"/>
    <p:sldId id="262" r:id="rId13"/>
    <p:sldId id="263" r:id="rId14"/>
    <p:sldId id="274" r:id="rId15"/>
    <p:sldId id="279" r:id="rId16"/>
    <p:sldId id="275" r:id="rId17"/>
    <p:sldId id="278" r:id="rId18"/>
  </p:sldIdLst>
  <p:sldSz cx="20104100" cy="11303000"/>
  <p:notesSz cx="6858000" cy="9144000"/>
  <p:defaultTextStyle>
    <a:lvl1pPr defTabSz="457200">
      <a:defRPr>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p:defaultTextStyle>
  <p:extLst>
    <p:ext uri="{EFAFB233-063F-42B5-8137-9DF3F51BA10A}">
      <p15:sldGuideLst xmlns:p15="http://schemas.microsoft.com/office/powerpoint/2012/main">
        <p15:guide id="1" orient="horz" pos="3560">
          <p15:clr>
            <a:srgbClr val="A4A3A4"/>
          </p15:clr>
        </p15:guide>
        <p15:guide id="2" pos="63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9CFCB"/>
          </a:solidFill>
        </a:fill>
      </a:tcStyle>
    </a:wholeTbl>
    <a:band2H>
      <a:tcTxStyle/>
      <a:tcStyle>
        <a:tcBdr/>
        <a:fill>
          <a:solidFill>
            <a:srgbClr val="FCE9E7"/>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05422"/>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05422"/>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05422"/>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05422"/>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05422"/>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9712" autoAdjust="0"/>
  </p:normalViewPr>
  <p:slideViewPr>
    <p:cSldViewPr snapToGrid="0" snapToObjects="1">
      <p:cViewPr varScale="1">
        <p:scale>
          <a:sx n="41" d="100"/>
          <a:sy n="41" d="100"/>
        </p:scale>
        <p:origin x="1752" y="216"/>
      </p:cViewPr>
      <p:guideLst>
        <p:guide orient="horz" pos="3560"/>
        <p:guide pos="6332"/>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894152976"/>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US" dirty="0" smtClean="0"/>
              <a:t>In this breakout session we will be</a:t>
            </a:r>
            <a:r>
              <a:rPr lang="en-US" baseline="0" dirty="0" smtClean="0"/>
              <a:t> discussing monitoring some important aspects of Zenoss</a:t>
            </a:r>
            <a:endParaRPr lang="en-US" dirty="0" smtClean="0"/>
          </a:p>
          <a:p>
            <a:pPr marL="342900" indent="-342900">
              <a:buFontTx/>
              <a:buChar char="-"/>
            </a:pPr>
            <a:r>
              <a:rPr lang="en-US" dirty="0" smtClean="0"/>
              <a:t>Who am I?</a:t>
            </a:r>
          </a:p>
          <a:p>
            <a:pPr marL="0" indent="0">
              <a:buFontTx/>
              <a:buNone/>
            </a:pPr>
            <a:r>
              <a:rPr lang="en-US" dirty="0" smtClean="0"/>
              <a:t>	-</a:t>
            </a:r>
            <a:r>
              <a:rPr lang="en-US" baseline="0" dirty="0" smtClean="0"/>
              <a:t> Maintaining the health of the monitoring infrastructure</a:t>
            </a:r>
            <a:endParaRPr lang="en-US" dirty="0" smtClean="0"/>
          </a:p>
          <a:p>
            <a:pPr marL="0" lvl="2" indent="0">
              <a:buFontTx/>
              <a:buNone/>
            </a:pPr>
            <a:r>
              <a:rPr lang="en-US" dirty="0" smtClean="0"/>
              <a:t>	- Developing </a:t>
            </a:r>
            <a:r>
              <a:rPr lang="en-US" dirty="0" err="1" smtClean="0"/>
              <a:t>ZenPacks</a:t>
            </a:r>
            <a:r>
              <a:rPr lang="en-US" dirty="0" smtClean="0"/>
              <a:t> that:</a:t>
            </a:r>
          </a:p>
          <a:p>
            <a:pPr marL="0" lvl="2" indent="0">
              <a:buFontTx/>
              <a:buNone/>
            </a:pPr>
            <a:r>
              <a:rPr lang="en-US" dirty="0" smtClean="0"/>
              <a:t>		- Add functionality to Zenoss</a:t>
            </a:r>
          </a:p>
          <a:p>
            <a:pPr marL="0" lvl="2" indent="0">
              <a:buFontTx/>
              <a:buNone/>
            </a:pPr>
            <a:r>
              <a:rPr lang="en-US" baseline="0" dirty="0" smtClean="0"/>
              <a:t>		- Building out new monitoring for new devices and applications</a:t>
            </a:r>
          </a:p>
          <a:p>
            <a:pPr marL="0" lvl="2" indent="0">
              <a:buFontTx/>
              <a:buNone/>
            </a:pPr>
            <a:r>
              <a:rPr lang="en-US" baseline="0" dirty="0" smtClean="0"/>
              <a:t>		- And </a:t>
            </a:r>
            <a:r>
              <a:rPr lang="en-US" baseline="0" dirty="0" err="1" smtClean="0"/>
              <a:t>ZenPacks</a:t>
            </a:r>
            <a:r>
              <a:rPr lang="en-US" baseline="0" dirty="0" smtClean="0"/>
              <a:t> that extend the API to work with our other internal systems</a:t>
            </a:r>
            <a:endParaRPr lang="en-US" dirty="0" smtClean="0"/>
          </a:p>
          <a:p>
            <a:pPr marL="342900" indent="-342900">
              <a:buFontTx/>
              <a:buChar char="-"/>
            </a:pPr>
            <a:r>
              <a:rPr lang="en-US" dirty="0" smtClean="0"/>
              <a:t>What I hope you take from this</a:t>
            </a:r>
            <a:r>
              <a:rPr lang="en-US" baseline="0" dirty="0" smtClean="0"/>
              <a:t> is</a:t>
            </a:r>
            <a:r>
              <a:rPr lang="en-US" dirty="0" smtClean="0"/>
              <a:t>: </a:t>
            </a:r>
            <a:r>
              <a:rPr lang="en-US" baseline="0" dirty="0" smtClean="0"/>
              <a:t>How to monitor your Zenoss instance, the importance of monitoring your Zenoss instance. So that you are the first to know about issues. Or at least getting you thinking about monitoring your instance.</a:t>
            </a:r>
          </a:p>
          <a:p>
            <a:pPr marL="342900" indent="-342900">
              <a:buFontTx/>
              <a:buChar char="-"/>
            </a:pPr>
            <a:r>
              <a:rPr lang="en-US" baseline="0" dirty="0" smtClean="0"/>
              <a:t>Before we get into that, I would like to give you some background on Secure-24, our environment and what we use Zenoss for</a:t>
            </a:r>
            <a:endParaRPr lang="en-US" dirty="0"/>
          </a:p>
        </p:txBody>
      </p:sp>
    </p:spTree>
    <p:extLst>
      <p:ext uri="{BB962C8B-B14F-4D97-AF65-F5344CB8AC3E}">
        <p14:creationId xmlns:p14="http://schemas.microsoft.com/office/powerpoint/2010/main" val="3513420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mj-lt"/>
                <a:ea typeface="+mj-ea"/>
                <a:cs typeface="+mj-cs"/>
                <a:sym typeface="Helvetica Neue"/>
              </a:rPr>
              <a:t>Here is where we start talking about setting up an external monitoring instance.</a:t>
            </a:r>
            <a:br>
              <a:rPr lang="en-US" sz="2200" dirty="0" smtClean="0">
                <a:latin typeface="+mj-lt"/>
                <a:ea typeface="+mj-ea"/>
                <a:cs typeface="+mj-cs"/>
                <a:sym typeface="Helvetica Neue"/>
              </a:rPr>
            </a:br>
            <a:r>
              <a:rPr lang="en-US" sz="2200" dirty="0" smtClean="0">
                <a:latin typeface="+mj-lt"/>
                <a:ea typeface="+mj-ea"/>
                <a:cs typeface="+mj-cs"/>
                <a:sym typeface="Helvetica Neue"/>
              </a:rPr>
              <a:t>This can be another Zenoss instance, another monitoring product or a simple server running scheduled scripts.</a:t>
            </a:r>
          </a:p>
          <a:p>
            <a:r>
              <a:rPr lang="en-US" dirty="0" smtClean="0"/>
              <a:t>We migrated from Nagios to Zenoss, and since we already had Nagios servers up and running and integrated in with Service-Now,</a:t>
            </a:r>
            <a:r>
              <a:rPr lang="en-US" baseline="0" dirty="0" smtClean="0"/>
              <a:t> we just used that to perform our external monitoring</a:t>
            </a:r>
            <a:endParaRPr lang="en-US" dirty="0"/>
          </a:p>
        </p:txBody>
      </p:sp>
    </p:spTree>
    <p:extLst>
      <p:ext uri="{BB962C8B-B14F-4D97-AF65-F5344CB8AC3E}">
        <p14:creationId xmlns:p14="http://schemas.microsoft.com/office/powerpoint/2010/main" val="3421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started with some basic Http checks, these checks were designed to perform some simple monitoring of the two things we cared about most at the time.</a:t>
            </a:r>
          </a:p>
          <a:p>
            <a:pPr marL="342900" indent="-342900">
              <a:buFontTx/>
              <a:buChar char="-"/>
            </a:pPr>
            <a:r>
              <a:rPr lang="en-US" dirty="0" smtClean="0"/>
              <a:t>Web interface (Users being able to login and use Zenoss)</a:t>
            </a:r>
          </a:p>
          <a:p>
            <a:pPr marL="342900" indent="-342900">
              <a:buFontTx/>
              <a:buChar char="-"/>
            </a:pPr>
            <a:r>
              <a:rPr lang="en-US" dirty="0" smtClean="0"/>
              <a:t>Events (Users being able to view events in the Event Console)</a:t>
            </a:r>
          </a:p>
          <a:p>
            <a:pPr marL="0" indent="0">
              <a:buFontTx/>
              <a:buNone/>
            </a:pPr>
            <a:r>
              <a:rPr lang="en-US" dirty="0" smtClean="0"/>
              <a:t>The first check is a simple http check to the Dashboard page that</a:t>
            </a:r>
            <a:r>
              <a:rPr lang="en-US" baseline="0" dirty="0" smtClean="0"/>
              <a:t> verifies a string on the page. This allows us to monitoring </a:t>
            </a:r>
            <a:r>
              <a:rPr lang="en-US" baseline="0" dirty="0" err="1" smtClean="0"/>
              <a:t>zenwebserver</a:t>
            </a:r>
            <a:r>
              <a:rPr lang="en-US" baseline="0" dirty="0" smtClean="0"/>
              <a:t> (</a:t>
            </a:r>
            <a:r>
              <a:rPr lang="en-US" baseline="0" dirty="0" err="1" smtClean="0"/>
              <a:t>nginx</a:t>
            </a:r>
            <a:r>
              <a:rPr lang="en-US" baseline="0" dirty="0" smtClean="0"/>
              <a:t>/</a:t>
            </a:r>
            <a:r>
              <a:rPr lang="en-US" baseline="0" dirty="0" err="1" smtClean="0"/>
              <a:t>zope</a:t>
            </a:r>
            <a:r>
              <a:rPr lang="en-US" baseline="0" dirty="0" smtClean="0"/>
              <a:t>) and LDAP authentication</a:t>
            </a:r>
          </a:p>
          <a:p>
            <a:pPr marL="0" indent="0">
              <a:buFontTx/>
              <a:buNone/>
            </a:pPr>
            <a:r>
              <a:rPr lang="en-US" baseline="0" dirty="0" smtClean="0"/>
              <a:t>The second was a http check directly to </a:t>
            </a:r>
            <a:r>
              <a:rPr lang="en-US" baseline="0" dirty="0" err="1" smtClean="0"/>
              <a:t>zeneventserver</a:t>
            </a:r>
            <a:r>
              <a:rPr lang="en-US" baseline="0" dirty="0" smtClean="0"/>
              <a:t> using the API to get a list of events. This allowed us to monitor </a:t>
            </a:r>
            <a:r>
              <a:rPr lang="en-US" baseline="0" dirty="0" err="1" smtClean="0"/>
              <a:t>zeneventserver</a:t>
            </a:r>
            <a:r>
              <a:rPr lang="en-US" baseline="0" dirty="0" smtClean="0"/>
              <a:t> and make sure it was accepting connections.</a:t>
            </a:r>
          </a:p>
          <a:p>
            <a:pPr marL="0" indent="0">
              <a:buFontTx/>
              <a:buNone/>
            </a:pPr>
            <a:endParaRPr lang="en-US" baseline="0" dirty="0" smtClean="0"/>
          </a:p>
          <a:p>
            <a:pPr marL="0" indent="0">
              <a:buFontTx/>
              <a:buNone/>
            </a:pPr>
            <a:r>
              <a:rPr lang="en-US" baseline="0" dirty="0" smtClean="0"/>
              <a:t>This was a good start, but not ideal.</a:t>
            </a:r>
            <a:endParaRPr lang="en-US" dirty="0"/>
          </a:p>
        </p:txBody>
      </p:sp>
    </p:spTree>
    <p:extLst>
      <p:ext uri="{BB962C8B-B14F-4D97-AF65-F5344CB8AC3E}">
        <p14:creationId xmlns:p14="http://schemas.microsoft.com/office/powerpoint/2010/main" val="3795495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Very important to monitor Rabbit</a:t>
            </a:r>
            <a:r>
              <a:rPr lang="en-US" baseline="0" dirty="0" smtClean="0"/>
              <a:t> queues. If something happens to </a:t>
            </a:r>
            <a:r>
              <a:rPr lang="en-US" baseline="0" dirty="0" err="1" smtClean="0"/>
              <a:t>RabbitMQ</a:t>
            </a:r>
            <a:r>
              <a:rPr lang="en-US" baseline="0" dirty="0" smtClean="0"/>
              <a:t>, event processing will not work.</a:t>
            </a:r>
          </a:p>
          <a:p>
            <a:endParaRPr lang="en-US" dirty="0" smtClean="0"/>
          </a:p>
          <a:p>
            <a:r>
              <a:rPr lang="en-US" dirty="0" smtClean="0"/>
              <a:t>We wanted to start monitoring for the symptoms</a:t>
            </a:r>
            <a:r>
              <a:rPr lang="en-US" baseline="0" dirty="0" smtClean="0"/>
              <a:t> to our issues we were having. And one of the common symptoms was Rabbit queues backing up.</a:t>
            </a:r>
          </a:p>
          <a:p>
            <a:endParaRPr lang="en-US" baseline="0" dirty="0" smtClean="0"/>
          </a:p>
          <a:p>
            <a:r>
              <a:rPr lang="en-US" baseline="0" dirty="0" smtClean="0"/>
              <a:t>Zenoss has 3 major queues it uses to process event:</a:t>
            </a:r>
          </a:p>
          <a:p>
            <a:pPr marL="342900" indent="-342900">
              <a:buFontTx/>
              <a:buChar char="-"/>
            </a:pPr>
            <a:r>
              <a:rPr lang="en-US" baseline="0" dirty="0" smtClean="0"/>
              <a:t>Events come in from the collectors and are placed into the </a:t>
            </a:r>
            <a:r>
              <a:rPr lang="en-US" baseline="0" dirty="0" err="1" smtClean="0"/>
              <a:t>rawevents</a:t>
            </a:r>
            <a:r>
              <a:rPr lang="en-US" baseline="0" dirty="0" smtClean="0"/>
              <a:t> queue by </a:t>
            </a:r>
            <a:r>
              <a:rPr lang="en-US" baseline="0" dirty="0" err="1" smtClean="0"/>
              <a:t>zenhub</a:t>
            </a:r>
            <a:endParaRPr lang="en-US" baseline="0" dirty="0" smtClean="0"/>
          </a:p>
          <a:p>
            <a:pPr marL="342900" indent="-342900">
              <a:buFontTx/>
              <a:buChar char="-"/>
            </a:pPr>
            <a:r>
              <a:rPr lang="en-US" baseline="0" dirty="0" err="1" smtClean="0"/>
              <a:t>Zeneventd</a:t>
            </a:r>
            <a:r>
              <a:rPr lang="en-US" baseline="0" dirty="0" smtClean="0"/>
              <a:t> then processes the messages in </a:t>
            </a:r>
            <a:r>
              <a:rPr lang="en-US" baseline="0" dirty="0" err="1" smtClean="0"/>
              <a:t>rawevents</a:t>
            </a:r>
            <a:r>
              <a:rPr lang="en-US" baseline="0" dirty="0" smtClean="0"/>
              <a:t>, applies any transforms and then places the event into </a:t>
            </a:r>
            <a:r>
              <a:rPr lang="en-US" baseline="0" dirty="0" err="1" smtClean="0"/>
              <a:t>zenevents</a:t>
            </a:r>
            <a:r>
              <a:rPr lang="en-US" baseline="0" dirty="0" smtClean="0"/>
              <a:t> queue</a:t>
            </a:r>
          </a:p>
          <a:p>
            <a:pPr marL="342900" indent="-342900">
              <a:buFontTx/>
              <a:buChar char="-"/>
            </a:pPr>
            <a:r>
              <a:rPr lang="en-US" baseline="0" dirty="0" err="1" smtClean="0"/>
              <a:t>Zeneventserver</a:t>
            </a:r>
            <a:r>
              <a:rPr lang="en-US" baseline="0" dirty="0" smtClean="0"/>
              <a:t> processes the messages in </a:t>
            </a:r>
            <a:r>
              <a:rPr lang="en-US" baseline="0" dirty="0" err="1" smtClean="0"/>
              <a:t>zenevents</a:t>
            </a:r>
            <a:r>
              <a:rPr lang="en-US" baseline="0" dirty="0" smtClean="0"/>
              <a:t> and runs them through any triggers. If an event matches a trigger the event will be placed into the signal queue</a:t>
            </a:r>
          </a:p>
          <a:p>
            <a:pPr marL="342900" indent="-342900">
              <a:buFontTx/>
              <a:buChar char="-"/>
            </a:pPr>
            <a:r>
              <a:rPr lang="en-US" baseline="0" dirty="0" err="1" smtClean="0"/>
              <a:t>Zenactiond</a:t>
            </a:r>
            <a:r>
              <a:rPr lang="en-US" baseline="0" dirty="0" smtClean="0"/>
              <a:t> then processes any messages in signal using the proper Notification method</a:t>
            </a:r>
          </a:p>
          <a:p>
            <a:pPr marL="0" indent="0">
              <a:buFontTx/>
              <a:buNone/>
            </a:pPr>
            <a:endParaRPr lang="en-US" baseline="0" dirty="0" smtClean="0"/>
          </a:p>
          <a:p>
            <a:pPr marL="0" indent="0">
              <a:buFontTx/>
              <a:buNone/>
            </a:pPr>
            <a:r>
              <a:rPr lang="en-US" baseline="0" dirty="0" smtClean="0"/>
              <a:t>So, you can have several different kinds of issues, but one of the symptoms for each are backed up Rabbit queues.</a:t>
            </a:r>
          </a:p>
          <a:p>
            <a:pPr marL="0" indent="0">
              <a:buFontTx/>
              <a:buNone/>
            </a:pPr>
            <a:endParaRPr lang="en-US" baseline="0" dirty="0" smtClean="0"/>
          </a:p>
          <a:p>
            <a:pPr marL="0" indent="0">
              <a:buFontTx/>
              <a:buNone/>
            </a:pPr>
            <a:r>
              <a:rPr lang="en-US" baseline="0" dirty="0" smtClean="0"/>
              <a:t>With each of these issues you will see a backup of messages in </a:t>
            </a:r>
            <a:r>
              <a:rPr lang="en-US" baseline="0" dirty="0" err="1" smtClean="0"/>
              <a:t>RabbitMQ</a:t>
            </a:r>
            <a:r>
              <a:rPr lang="en-US" baseline="0" dirty="0" smtClean="0"/>
              <a:t>:</a:t>
            </a:r>
          </a:p>
          <a:p>
            <a:pPr marL="342900" indent="-342900">
              <a:buFontTx/>
              <a:buChar char="-"/>
            </a:pPr>
            <a:r>
              <a:rPr lang="en-US" baseline="0" dirty="0" smtClean="0"/>
              <a:t>Deadlocks in </a:t>
            </a:r>
            <a:r>
              <a:rPr lang="en-US" baseline="0" dirty="0" err="1" smtClean="0"/>
              <a:t>zends</a:t>
            </a:r>
            <a:endParaRPr lang="en-US" baseline="0" dirty="0" smtClean="0"/>
          </a:p>
          <a:p>
            <a:pPr marL="342900" indent="-342900">
              <a:buFontTx/>
              <a:buChar char="-"/>
            </a:pPr>
            <a:r>
              <a:rPr lang="en-US" baseline="0" dirty="0" err="1" smtClean="0"/>
              <a:t>zenactiond</a:t>
            </a:r>
            <a:r>
              <a:rPr lang="en-US" baseline="0" dirty="0" smtClean="0"/>
              <a:t> daemon is down or overwhelmed</a:t>
            </a:r>
          </a:p>
          <a:p>
            <a:pPr marL="342900" indent="-342900">
              <a:buFontTx/>
              <a:buChar char="-"/>
            </a:pPr>
            <a:r>
              <a:rPr lang="en-US" baseline="0" dirty="0" smtClean="0"/>
              <a:t>New (poor performing) transform added to environment</a:t>
            </a:r>
          </a:p>
          <a:p>
            <a:pPr marL="0" indent="0">
              <a:buFontTx/>
              <a:buNone/>
            </a:pPr>
            <a:endParaRPr lang="en-US" baseline="0" dirty="0" smtClean="0"/>
          </a:p>
          <a:p>
            <a:pPr marL="0" indent="0">
              <a:buFontTx/>
              <a:buNone/>
            </a:pPr>
            <a:r>
              <a:rPr lang="en-US" baseline="0" dirty="0" smtClean="0"/>
              <a:t>We use a script to connect to </a:t>
            </a:r>
            <a:r>
              <a:rPr lang="en-US" baseline="0" dirty="0" err="1" smtClean="0"/>
              <a:t>RabbitMQ</a:t>
            </a:r>
            <a:r>
              <a:rPr lang="en-US" baseline="0" dirty="0" smtClean="0"/>
              <a:t> and pull the current message count in these 3 queues, and if any counts are higher than set thresholds it will alert.</a:t>
            </a:r>
          </a:p>
          <a:p>
            <a:pPr marL="0" indent="0">
              <a:buFontTx/>
              <a:buNone/>
            </a:pPr>
            <a:endParaRPr lang="en-US" baseline="0" dirty="0" smtClean="0"/>
          </a:p>
          <a:p>
            <a:pPr marL="0" indent="0">
              <a:buFontTx/>
              <a:buNone/>
            </a:pPr>
            <a:r>
              <a:rPr lang="en-US" baseline="0" dirty="0" smtClean="0"/>
              <a:t>And we do it remotely.</a:t>
            </a:r>
          </a:p>
          <a:p>
            <a:pPr marL="0" indent="0">
              <a:buFontTx/>
              <a:buNone/>
            </a:pPr>
            <a:endParaRPr lang="en-US" baseline="0" dirty="0" smtClean="0"/>
          </a:p>
          <a:p>
            <a:pPr marL="0" indent="0">
              <a:buFontTx/>
              <a:buNone/>
            </a:pPr>
            <a:r>
              <a:rPr lang="en-US" dirty="0" smtClean="0"/>
              <a:t>But this wasn’t enough, we wanted to know as soon as </a:t>
            </a:r>
            <a:r>
              <a:rPr lang="en-US" dirty="0" err="1" smtClean="0"/>
              <a:t>zeneventserver</a:t>
            </a:r>
            <a:r>
              <a:rPr lang="en-US" dirty="0" smtClean="0"/>
              <a:t> was having an issue.. Which lead us to creating some synthetic checks…</a:t>
            </a:r>
            <a:endParaRPr lang="en-US" dirty="0"/>
          </a:p>
        </p:txBody>
      </p:sp>
    </p:spTree>
    <p:extLst>
      <p:ext uri="{BB962C8B-B14F-4D97-AF65-F5344CB8AC3E}">
        <p14:creationId xmlns:p14="http://schemas.microsoft.com/office/powerpoint/2010/main" val="1948736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We</a:t>
            </a:r>
            <a:r>
              <a:rPr lang="en-US" baseline="0" dirty="0" smtClean="0"/>
              <a:t> took that a setup farther and created a new check that would more closely follow the event flow process.</a:t>
            </a:r>
            <a:endParaRPr lang="en-US" dirty="0" smtClean="0"/>
          </a:p>
          <a:p>
            <a:endParaRPr lang="en-US" dirty="0" smtClean="0"/>
          </a:p>
        </p:txBody>
      </p:sp>
    </p:spTree>
    <p:extLst>
      <p:ext uri="{BB962C8B-B14F-4D97-AF65-F5344CB8AC3E}">
        <p14:creationId xmlns:p14="http://schemas.microsoft.com/office/powerpoint/2010/main" val="3216757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I was here last year at GalaxZ15, I really</a:t>
            </a:r>
            <a:r>
              <a:rPr lang="en-US" baseline="0" dirty="0" smtClean="0"/>
              <a:t> liked the technical discussions, take </a:t>
            </a:r>
            <a:r>
              <a:rPr lang="en-US" baseline="0" dirty="0" err="1" smtClean="0"/>
              <a:t>aways</a:t>
            </a:r>
            <a:r>
              <a:rPr lang="en-US" baseline="0" dirty="0" smtClean="0"/>
              <a:t> from those discussions and talks outside of the break outs.</a:t>
            </a:r>
          </a:p>
          <a:p>
            <a:endParaRPr lang="en-US" baseline="0" dirty="0" smtClean="0"/>
          </a:p>
          <a:p>
            <a:r>
              <a:rPr lang="en-US" baseline="0" dirty="0" smtClean="0"/>
              <a:t>So, when </a:t>
            </a:r>
            <a:r>
              <a:rPr lang="en-US" baseline="0" dirty="0" err="1" smtClean="0"/>
              <a:t>Zenoss</a:t>
            </a:r>
            <a:r>
              <a:rPr lang="en-US" baseline="0" dirty="0" smtClean="0"/>
              <a:t> asked me to speak this year, I wanted to make a point of giving something to the community that they could use and take back with them.</a:t>
            </a:r>
          </a:p>
          <a:p>
            <a:endParaRPr lang="en-US" baseline="0" dirty="0" smtClean="0"/>
          </a:p>
          <a:p>
            <a:r>
              <a:rPr lang="en-US" baseline="0" dirty="0" smtClean="0"/>
              <a:t>The script that I mentioned today that performs the Rabbit queue monitoring and synthetic event checks can be found on the community wiki and in </a:t>
            </a:r>
            <a:r>
              <a:rPr lang="en-US" baseline="0" dirty="0" err="1" smtClean="0"/>
              <a:t>github</a:t>
            </a:r>
            <a:r>
              <a:rPr lang="en-US" baseline="0" dirty="0" smtClean="0"/>
              <a:t>.</a:t>
            </a:r>
          </a:p>
          <a:p>
            <a:endParaRPr lang="en-US" baseline="0" dirty="0" smtClean="0"/>
          </a:p>
          <a:p>
            <a:r>
              <a:rPr lang="en-US" baseline="0" dirty="0" smtClean="0"/>
              <a:t>My hope is that people will find this information and script useful in some way. If not using it out right to monitor their </a:t>
            </a:r>
            <a:r>
              <a:rPr lang="en-US" baseline="0" dirty="0" err="1" smtClean="0"/>
              <a:t>Zenoss</a:t>
            </a:r>
            <a:r>
              <a:rPr lang="en-US" baseline="0" dirty="0" smtClean="0"/>
              <a:t> instance, then at least able to give them ideas on how to monitor their instance in a proactive way.</a:t>
            </a:r>
          </a:p>
          <a:p>
            <a:endParaRPr lang="en-US" baseline="0" dirty="0" smtClean="0"/>
          </a:p>
          <a:p>
            <a:r>
              <a:rPr lang="en-US" baseline="0" dirty="0" smtClean="0"/>
              <a:t>I am open to any feedback you have about this session and the script. Feel free to post comments on the wiki or bugs/feature requests on </a:t>
            </a:r>
            <a:r>
              <a:rPr lang="en-US" baseline="0" dirty="0" err="1" smtClean="0"/>
              <a:t>github</a:t>
            </a:r>
            <a:r>
              <a:rPr lang="en-US" baseline="0" dirty="0" smtClean="0"/>
              <a:t>. And I believe you can leave feedback on this session in the </a:t>
            </a:r>
            <a:r>
              <a:rPr lang="en-US" baseline="0" dirty="0" err="1" smtClean="0"/>
              <a:t>GalaxZ</a:t>
            </a:r>
            <a:r>
              <a:rPr lang="en-US" baseline="0" dirty="0" smtClean="0"/>
              <a:t> app. I would love to hear your thoughts on both topics.</a:t>
            </a:r>
          </a:p>
          <a:p>
            <a:endParaRPr lang="en-US" smtClean="0"/>
          </a:p>
          <a:p>
            <a:endParaRPr lang="en-US" dirty="0"/>
          </a:p>
        </p:txBody>
      </p:sp>
    </p:spTree>
    <p:extLst>
      <p:ext uri="{BB962C8B-B14F-4D97-AF65-F5344CB8AC3E}">
        <p14:creationId xmlns:p14="http://schemas.microsoft.com/office/powerpoint/2010/main" val="378643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I was here last year at GalaxZ15, I really</a:t>
            </a:r>
            <a:r>
              <a:rPr lang="en-US" baseline="0" dirty="0" smtClean="0"/>
              <a:t> liked the technical discussions, take </a:t>
            </a:r>
            <a:r>
              <a:rPr lang="en-US" baseline="0" dirty="0" err="1" smtClean="0"/>
              <a:t>aways</a:t>
            </a:r>
            <a:r>
              <a:rPr lang="en-US" baseline="0" dirty="0" smtClean="0"/>
              <a:t> from those discussions and talks outside of the break outs.</a:t>
            </a:r>
          </a:p>
          <a:p>
            <a:endParaRPr lang="en-US" baseline="0" dirty="0" smtClean="0"/>
          </a:p>
          <a:p>
            <a:r>
              <a:rPr lang="en-US" baseline="0" dirty="0" smtClean="0"/>
              <a:t>So, when Zenoss asked me to speak this year, I wanted to make a point of giving something to the community that they could use and take back with them.</a:t>
            </a:r>
          </a:p>
          <a:p>
            <a:endParaRPr lang="en-US" baseline="0" dirty="0" smtClean="0"/>
          </a:p>
          <a:p>
            <a:r>
              <a:rPr lang="en-US" baseline="0" dirty="0" smtClean="0"/>
              <a:t>The script that I mentioned today that performs the Rabbit queue monitoring and synthetic event checks can be found on the community wiki and in </a:t>
            </a:r>
            <a:r>
              <a:rPr lang="en-US" baseline="0" dirty="0" err="1" smtClean="0"/>
              <a:t>github</a:t>
            </a:r>
            <a:r>
              <a:rPr lang="en-US" baseline="0" dirty="0" smtClean="0"/>
              <a:t>.</a:t>
            </a:r>
          </a:p>
          <a:p>
            <a:endParaRPr lang="en-US" baseline="0" dirty="0" smtClean="0"/>
          </a:p>
          <a:p>
            <a:r>
              <a:rPr lang="en-US" baseline="0" dirty="0" smtClean="0"/>
              <a:t>My hope is that people will find this information and script useful in some way. If not using it out right to monitor their Zenoss instance, then at least able to give them ideas on how to monitor their instance in a proactive way.</a:t>
            </a:r>
          </a:p>
          <a:p>
            <a:endParaRPr lang="en-US" baseline="0" dirty="0" smtClean="0"/>
          </a:p>
          <a:p>
            <a:r>
              <a:rPr lang="en-US" baseline="0" dirty="0" smtClean="0"/>
              <a:t>I am open to any feedback you have about this session and the script. Feel free to post comments on the wiki or bugs/feature requests on </a:t>
            </a:r>
            <a:r>
              <a:rPr lang="en-US" baseline="0" dirty="0" err="1" smtClean="0"/>
              <a:t>github</a:t>
            </a:r>
            <a:r>
              <a:rPr lang="en-US" baseline="0" dirty="0" smtClean="0"/>
              <a:t>. And I believe you can leave feedback on this session in the </a:t>
            </a:r>
            <a:r>
              <a:rPr lang="en-US" baseline="0" dirty="0" err="1" smtClean="0"/>
              <a:t>GalaxZ</a:t>
            </a:r>
            <a:r>
              <a:rPr lang="en-US" baseline="0" dirty="0" smtClean="0"/>
              <a:t> app. I would love to hear your thoughts on both topics.</a:t>
            </a:r>
          </a:p>
          <a:p>
            <a:endParaRPr lang="en-US" dirty="0"/>
          </a:p>
        </p:txBody>
      </p:sp>
    </p:spTree>
    <p:extLst>
      <p:ext uri="{BB962C8B-B14F-4D97-AF65-F5344CB8AC3E}">
        <p14:creationId xmlns:p14="http://schemas.microsoft.com/office/powerpoint/2010/main" val="224817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Questions?</a:t>
            </a:r>
            <a:endParaRPr lang="en-US" dirty="0"/>
          </a:p>
        </p:txBody>
      </p:sp>
    </p:spTree>
    <p:extLst>
      <p:ext uri="{BB962C8B-B14F-4D97-AF65-F5344CB8AC3E}">
        <p14:creationId xmlns:p14="http://schemas.microsoft.com/office/powerpoint/2010/main" val="5189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www.secure-24.com</a:t>
            </a:r>
          </a:p>
          <a:p>
            <a:r>
              <a:rPr lang="en-US" dirty="0" smtClean="0"/>
              <a:t>Secure-24 has 15 years of experience delivering managed IT operations, application hosting and cloud services.</a:t>
            </a:r>
          </a:p>
          <a:p>
            <a:r>
              <a:rPr lang="en-US" dirty="0" smtClean="0"/>
              <a:t>We manage:</a:t>
            </a:r>
          </a:p>
          <a:p>
            <a:r>
              <a:rPr lang="en-US" dirty="0" smtClean="0"/>
              <a:t>	- Oracle E-Business Suite</a:t>
            </a:r>
          </a:p>
          <a:p>
            <a:r>
              <a:rPr lang="en-US" dirty="0" smtClean="0"/>
              <a:t>	- PeopleSoft</a:t>
            </a:r>
          </a:p>
          <a:p>
            <a:r>
              <a:rPr lang="en-US" dirty="0" smtClean="0"/>
              <a:t>	- JD Edwards</a:t>
            </a:r>
          </a:p>
          <a:p>
            <a:r>
              <a:rPr lang="en-US" dirty="0" smtClean="0"/>
              <a:t>	- Hyperion</a:t>
            </a:r>
          </a:p>
          <a:p>
            <a:r>
              <a:rPr lang="en-US" dirty="0" smtClean="0"/>
              <a:t>	- SAP</a:t>
            </a:r>
          </a:p>
          <a:p>
            <a:r>
              <a:rPr lang="en-US" dirty="0" smtClean="0"/>
              <a:t>	- other critical applications</a:t>
            </a:r>
            <a:endParaRPr lang="en-US" dirty="0"/>
          </a:p>
        </p:txBody>
      </p:sp>
    </p:spTree>
    <p:extLst>
      <p:ext uri="{BB962C8B-B14F-4D97-AF65-F5344CB8AC3E}">
        <p14:creationId xmlns:p14="http://schemas.microsoft.com/office/powerpoint/2010/main" val="186345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Devices we use in Zenoss</a:t>
            </a:r>
          </a:p>
          <a:p>
            <a:r>
              <a:rPr lang="en-US" dirty="0" smtClean="0"/>
              <a:t>	-</a:t>
            </a:r>
            <a:r>
              <a:rPr lang="en-US" baseline="0" dirty="0" smtClean="0"/>
              <a:t> </a:t>
            </a:r>
            <a:r>
              <a:rPr lang="en-US" dirty="0" smtClean="0"/>
              <a:t>Cisco UCS and HP </a:t>
            </a:r>
            <a:r>
              <a:rPr lang="en-US" dirty="0" err="1" smtClean="0"/>
              <a:t>Proliant</a:t>
            </a:r>
            <a:endParaRPr lang="en-US" dirty="0" smtClean="0"/>
          </a:p>
          <a:p>
            <a:r>
              <a:rPr lang="en-US" dirty="0" smtClean="0"/>
              <a:t>	- Networking</a:t>
            </a:r>
          </a:p>
          <a:p>
            <a:r>
              <a:rPr lang="en-US" dirty="0" smtClean="0"/>
              <a:t>		- Cisco,</a:t>
            </a:r>
            <a:r>
              <a:rPr lang="en-US" baseline="0" dirty="0" smtClean="0"/>
              <a:t> </a:t>
            </a:r>
            <a:r>
              <a:rPr lang="en-US" dirty="0" smtClean="0"/>
              <a:t>Juniper, F5, Riverbed and </a:t>
            </a:r>
            <a:r>
              <a:rPr lang="en-US" dirty="0" err="1" smtClean="0"/>
              <a:t>Radware</a:t>
            </a:r>
            <a:r>
              <a:rPr lang="en-US" baseline="0" dirty="0" smtClean="0"/>
              <a:t> Networking devices</a:t>
            </a:r>
          </a:p>
          <a:p>
            <a:r>
              <a:rPr lang="en-US" baseline="0" dirty="0" smtClean="0"/>
              <a:t>	- EMC and NetApp</a:t>
            </a:r>
          </a:p>
          <a:p>
            <a:r>
              <a:rPr lang="en-US" baseline="0" dirty="0" smtClean="0"/>
              <a:t>	- Windows and Linux</a:t>
            </a:r>
          </a:p>
          <a:p>
            <a:r>
              <a:rPr lang="en-US" baseline="0" dirty="0" smtClean="0"/>
              <a:t>		- SAP, Hyperion, Oracle, </a:t>
            </a:r>
            <a:r>
              <a:rPr lang="en-US" baseline="0" dirty="0" err="1" smtClean="0"/>
              <a:t>MySql</a:t>
            </a:r>
            <a:r>
              <a:rPr lang="en-US" baseline="0" dirty="0" smtClean="0"/>
              <a:t>, PeopleSoft, Progress DB</a:t>
            </a:r>
          </a:p>
          <a:p>
            <a:r>
              <a:rPr lang="en-US" baseline="0" dirty="0" smtClean="0"/>
              <a:t>		- Microsoft Applications:</a:t>
            </a:r>
          </a:p>
          <a:p>
            <a:r>
              <a:rPr lang="en-US" baseline="0" dirty="0" smtClean="0"/>
              <a:t>			- Exchange, </a:t>
            </a:r>
            <a:r>
              <a:rPr lang="en-US" baseline="0" dirty="0" err="1" smtClean="0"/>
              <a:t>Sql</a:t>
            </a:r>
            <a:r>
              <a:rPr lang="en-US" baseline="0" dirty="0" smtClean="0"/>
              <a:t>, SharePoint, Lync</a:t>
            </a:r>
          </a:p>
          <a:p>
            <a:r>
              <a:rPr lang="en-US" baseline="0" dirty="0" smtClean="0"/>
              <a:t>		- Along with Citrix and VMWare View</a:t>
            </a:r>
          </a:p>
          <a:p>
            <a:endParaRPr lang="en-US" dirty="0"/>
          </a:p>
        </p:txBody>
      </p:sp>
    </p:spTree>
    <p:extLst>
      <p:ext uri="{BB962C8B-B14F-4D97-AF65-F5344CB8AC3E}">
        <p14:creationId xmlns:p14="http://schemas.microsoft.com/office/powerpoint/2010/main" val="183926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used to have a variety of monitoring tools.</a:t>
            </a:r>
          </a:p>
          <a:p>
            <a:r>
              <a:rPr lang="en-US" dirty="0" smtClean="0"/>
              <a:t>Different teams would have different applications</a:t>
            </a:r>
          </a:p>
          <a:p>
            <a:pPr marL="342900" indent="-342900">
              <a:buFontTx/>
              <a:buChar char="-"/>
            </a:pPr>
            <a:r>
              <a:rPr lang="en-US" baseline="0" dirty="0" err="1" smtClean="0"/>
              <a:t>Solarwinds</a:t>
            </a:r>
            <a:r>
              <a:rPr lang="en-US" baseline="0" dirty="0" smtClean="0"/>
              <a:t> for networking</a:t>
            </a:r>
          </a:p>
          <a:p>
            <a:pPr marL="342900" indent="-342900">
              <a:buFontTx/>
              <a:buChar char="-"/>
            </a:pPr>
            <a:r>
              <a:rPr lang="en-US" baseline="0" dirty="0" smtClean="0"/>
              <a:t>Nagios for Linux and Windows servers</a:t>
            </a:r>
          </a:p>
          <a:p>
            <a:pPr marL="342900" indent="-342900">
              <a:buFontTx/>
              <a:buChar char="-"/>
            </a:pPr>
            <a:r>
              <a:rPr lang="en-US" baseline="0" dirty="0" smtClean="0"/>
              <a:t>Tidal/OEM for applications</a:t>
            </a:r>
            <a:endParaRPr lang="en-US" dirty="0" smtClean="0"/>
          </a:p>
          <a:p>
            <a:endParaRPr lang="en-US" dirty="0" smtClean="0"/>
          </a:p>
          <a:p>
            <a:r>
              <a:rPr lang="en-US" dirty="0" smtClean="0"/>
              <a:t>We</a:t>
            </a:r>
            <a:r>
              <a:rPr lang="en-US" baseline="0" dirty="0" smtClean="0"/>
              <a:t> have moved away from these other monitoring platforms</a:t>
            </a:r>
          </a:p>
          <a:p>
            <a:r>
              <a:rPr lang="en-US" baseline="0" dirty="0" smtClean="0"/>
              <a:t>Focusing on using Zenoss as our primary tool</a:t>
            </a:r>
          </a:p>
          <a:p>
            <a:r>
              <a:rPr lang="en-US" baseline="0" dirty="0" smtClean="0"/>
              <a:t>Taking anything we liked from our older tools and added that functionality into Zenoss</a:t>
            </a:r>
          </a:p>
          <a:p>
            <a:endParaRPr lang="en-US" dirty="0"/>
          </a:p>
        </p:txBody>
      </p:sp>
    </p:spTree>
    <p:extLst>
      <p:ext uri="{BB962C8B-B14F-4D97-AF65-F5344CB8AC3E}">
        <p14:creationId xmlns:p14="http://schemas.microsoft.com/office/powerpoint/2010/main" val="413928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7976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2701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Zenoss daemon monitoring is setup out of the box in two different forms:</a:t>
            </a:r>
          </a:p>
          <a:p>
            <a:pPr marL="342900" indent="-342900">
              <a:buFontTx/>
              <a:buChar char="-"/>
            </a:pPr>
            <a:r>
              <a:rPr lang="en-US" dirty="0" smtClean="0"/>
              <a:t>Heartbeats</a:t>
            </a:r>
          </a:p>
          <a:p>
            <a:pPr marL="342900" indent="-342900">
              <a:buFontTx/>
              <a:buChar char="-"/>
            </a:pPr>
            <a:r>
              <a:rPr lang="en-US" dirty="0" smtClean="0"/>
              <a:t>Process monitoring</a:t>
            </a:r>
          </a:p>
          <a:p>
            <a:pPr marL="0" indent="0">
              <a:buFontTx/>
              <a:buNone/>
            </a:pPr>
            <a:endParaRPr lang="en-US" dirty="0" smtClean="0"/>
          </a:p>
          <a:p>
            <a:pPr marL="0" indent="0">
              <a:buFontTx/>
              <a:buNone/>
            </a:pPr>
            <a:r>
              <a:rPr lang="en-US" dirty="0" smtClean="0"/>
              <a:t>Heartbeats</a:t>
            </a:r>
            <a:r>
              <a:rPr lang="en-US" baseline="0" dirty="0" smtClean="0"/>
              <a:t> are sent out from the daemon to </a:t>
            </a:r>
            <a:r>
              <a:rPr lang="en-US" baseline="0" dirty="0" err="1" smtClean="0"/>
              <a:t>zenhub</a:t>
            </a:r>
            <a:r>
              <a:rPr lang="en-US" baseline="0" dirty="0" smtClean="0"/>
              <a:t> and then passed on to </a:t>
            </a:r>
            <a:r>
              <a:rPr lang="en-US" baseline="0" dirty="0" err="1" smtClean="0"/>
              <a:t>zeneventserver</a:t>
            </a:r>
            <a:r>
              <a:rPr lang="en-US" baseline="0" dirty="0" smtClean="0"/>
              <a:t>.</a:t>
            </a:r>
          </a:p>
          <a:p>
            <a:pPr marL="0" indent="0">
              <a:buFontTx/>
              <a:buNone/>
            </a:pPr>
            <a:r>
              <a:rPr lang="en-US" baseline="0" dirty="0" smtClean="0"/>
              <a:t>If heartbeats stop coming in, then a /Status/Heartbeat event will be created</a:t>
            </a:r>
          </a:p>
          <a:p>
            <a:pPr marL="0" indent="0">
              <a:buFontTx/>
              <a:buNone/>
            </a:pPr>
            <a:endParaRPr lang="en-US" baseline="0" dirty="0" smtClean="0"/>
          </a:p>
          <a:p>
            <a:pPr marL="0" indent="0">
              <a:buFontTx/>
              <a:buNone/>
            </a:pPr>
            <a:r>
              <a:rPr lang="en-US" baseline="0" dirty="0" smtClean="0"/>
              <a:t>Monitoring daemons with processes works like all other process monitoring.</a:t>
            </a:r>
          </a:p>
          <a:p>
            <a:pPr marL="0" indent="0">
              <a:buFontTx/>
              <a:buNone/>
            </a:pPr>
            <a:r>
              <a:rPr lang="en-US" baseline="0" dirty="0" smtClean="0"/>
              <a:t>You can monitoring CPU, memory, count and up/down status.</a:t>
            </a:r>
          </a:p>
          <a:p>
            <a:pPr marL="0" indent="0">
              <a:buFontTx/>
              <a:buNone/>
            </a:pPr>
            <a:r>
              <a:rPr lang="en-US" baseline="0" dirty="0" smtClean="0"/>
              <a:t>I find this very useful when deploying new </a:t>
            </a:r>
            <a:r>
              <a:rPr lang="en-US" baseline="0" dirty="0" err="1" smtClean="0"/>
              <a:t>ZenPacks</a:t>
            </a:r>
            <a:r>
              <a:rPr lang="en-US" baseline="0" dirty="0" smtClean="0"/>
              <a:t>. For example, when I deploy a new </a:t>
            </a:r>
            <a:r>
              <a:rPr lang="en-US" baseline="0" dirty="0" err="1" smtClean="0"/>
              <a:t>ZenPack</a:t>
            </a:r>
            <a:r>
              <a:rPr lang="en-US" baseline="0" dirty="0" smtClean="0"/>
              <a:t> that has a new </a:t>
            </a:r>
            <a:r>
              <a:rPr lang="en-US" baseline="0" dirty="0" err="1" smtClean="0"/>
              <a:t>zenpython</a:t>
            </a:r>
            <a:r>
              <a:rPr lang="en-US" baseline="0" dirty="0" smtClean="0"/>
              <a:t> </a:t>
            </a:r>
            <a:r>
              <a:rPr lang="en-US" baseline="0" dirty="0" err="1" smtClean="0"/>
              <a:t>datasource</a:t>
            </a:r>
            <a:r>
              <a:rPr lang="en-US" baseline="0" dirty="0" smtClean="0"/>
              <a:t> I like to watch the memory usage of the daemon over time to make sure it does not have a memory leak or other performance issues.</a:t>
            </a:r>
          </a:p>
          <a:p>
            <a:pPr marL="0" indent="0">
              <a:buFontTx/>
              <a:buNone/>
            </a:pPr>
            <a:endParaRPr lang="en-US" baseline="0" dirty="0" smtClean="0"/>
          </a:p>
          <a:p>
            <a:pPr marL="0" indent="0">
              <a:buFontTx/>
              <a:buNone/>
            </a:pPr>
            <a:r>
              <a:rPr lang="en-US" baseline="0" dirty="0" smtClean="0"/>
              <a:t>You will generally get a process down event before a heartbeat event.</a:t>
            </a:r>
            <a:endParaRPr lang="en-US" dirty="0"/>
          </a:p>
        </p:txBody>
      </p:sp>
    </p:spTree>
    <p:extLst>
      <p:ext uri="{BB962C8B-B14F-4D97-AF65-F5344CB8AC3E}">
        <p14:creationId xmlns:p14="http://schemas.microsoft.com/office/powerpoint/2010/main" val="410917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MySql</a:t>
            </a:r>
            <a:r>
              <a:rPr lang="en-US" dirty="0" smtClean="0"/>
              <a:t> and </a:t>
            </a:r>
            <a:r>
              <a:rPr lang="en-US" dirty="0" err="1" smtClean="0"/>
              <a:t>RabbitMQ</a:t>
            </a:r>
            <a:r>
              <a:rPr lang="en-US" dirty="0" smtClean="0"/>
              <a:t> are both critical applications. Monitoring them for at least up/down is a must.</a:t>
            </a:r>
          </a:p>
          <a:p>
            <a:r>
              <a:rPr lang="en-US" dirty="0" smtClean="0"/>
              <a:t>If either of these go down, you will not get any events.</a:t>
            </a:r>
          </a:p>
          <a:p>
            <a:endParaRPr lang="en-US" dirty="0" smtClean="0"/>
          </a:p>
          <a:p>
            <a:r>
              <a:rPr lang="en-US" smtClean="0"/>
              <a:t>Think about setting up an external monitoring server.</a:t>
            </a:r>
            <a:endParaRPr lang="en-US" dirty="0"/>
          </a:p>
        </p:txBody>
      </p:sp>
    </p:spTree>
    <p:extLst>
      <p:ext uri="{BB962C8B-B14F-4D97-AF65-F5344CB8AC3E}">
        <p14:creationId xmlns:p14="http://schemas.microsoft.com/office/powerpoint/2010/main" val="301138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2518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Cover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pic>
        <p:nvPicPr>
          <p:cNvPr id="7" name="Background1-01-01.png"/>
          <p:cNvPicPr/>
          <p:nvPr userDrawn="1"/>
        </p:nvPicPr>
        <p:blipFill>
          <a:blip r:embed="rId2">
            <a:extLst/>
          </a:blip>
          <a:stretch>
            <a:fillRect/>
          </a:stretch>
        </p:blipFill>
        <p:spPr>
          <a:xfrm flipH="1">
            <a:off x="0" y="0"/>
            <a:ext cx="20277211" cy="11930685"/>
          </a:xfrm>
          <a:prstGeom prst="rect">
            <a:avLst/>
          </a:prstGeom>
          <a:ln w="12700">
            <a:miter lim="400000"/>
          </a:ln>
        </p:spPr>
      </p:pic>
      <p:sp>
        <p:nvSpPr>
          <p:cNvPr id="10" name="Shape 13"/>
          <p:cNvSpPr/>
          <p:nvPr userDrawn="1"/>
        </p:nvSpPr>
        <p:spPr>
          <a:xfrm flipV="1">
            <a:off x="3671807" y="9600340"/>
            <a:ext cx="1" cy="1007329"/>
          </a:xfrm>
          <a:prstGeom prst="line">
            <a:avLst/>
          </a:prstGeom>
          <a:ln w="25400">
            <a:solidFill>
              <a:srgbClr val="FFFFFF"/>
            </a:solidFill>
          </a:ln>
        </p:spPr>
        <p:txBody>
          <a:bodyPr lIns="0" tIns="0" rIns="0" bIns="0"/>
          <a:lstStyle/>
          <a:p>
            <a:pPr lvl="0">
              <a:defRPr sz="1200">
                <a:latin typeface="+mn-lt"/>
                <a:ea typeface="+mn-ea"/>
                <a:cs typeface="+mn-cs"/>
                <a:sym typeface="Helvetica"/>
              </a:defRPr>
            </a:pPr>
            <a:endParaRPr/>
          </a:p>
        </p:txBody>
      </p:sp>
      <p:pic>
        <p:nvPicPr>
          <p:cNvPr id="11" name="Picture 10" descr="GalaxZ16_Zenoss_Logo_LockUp_White_RGB-0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6875" y="353952"/>
            <a:ext cx="4572000" cy="1990344"/>
          </a:xfrm>
          <a:prstGeom prst="rect">
            <a:avLst/>
          </a:prstGeom>
        </p:spPr>
      </p:pic>
      <p:sp>
        <p:nvSpPr>
          <p:cNvPr id="13" name="Text Placeholder 12"/>
          <p:cNvSpPr>
            <a:spLocks noGrp="1"/>
          </p:cNvSpPr>
          <p:nvPr>
            <p:ph type="body" sz="quarter" idx="11" hasCustomPrompt="1"/>
          </p:nvPr>
        </p:nvSpPr>
        <p:spPr>
          <a:xfrm>
            <a:off x="859353" y="4207561"/>
            <a:ext cx="13198170" cy="914400"/>
          </a:xfrm>
          <a:prstGeom prst="rect">
            <a:avLst/>
          </a:prstGeom>
        </p:spPr>
        <p:txBody>
          <a:bodyPr anchor="ctr">
            <a:noAutofit/>
          </a:bodyPr>
          <a:lstStyle>
            <a:lvl1pPr>
              <a:defRPr sz="7200" b="0" baseline="0">
                <a:solidFill>
                  <a:schemeClr val="bg1"/>
                </a:solidFill>
              </a:defRPr>
            </a:lvl1pPr>
            <a:lvl2pPr>
              <a:defRPr sz="6000" b="0">
                <a:solidFill>
                  <a:schemeClr val="bg1"/>
                </a:solidFill>
              </a:defRPr>
            </a:lvl2pPr>
            <a:lvl3pPr>
              <a:defRPr sz="4800" b="0">
                <a:solidFill>
                  <a:schemeClr val="bg1"/>
                </a:solidFill>
              </a:defRPr>
            </a:lvl3pPr>
            <a:lvl4pPr>
              <a:defRPr sz="4000" b="0">
                <a:solidFill>
                  <a:schemeClr val="bg1"/>
                </a:solidFill>
              </a:defRPr>
            </a:lvl4pPr>
            <a:lvl5pPr>
              <a:defRPr sz="4000" b="0">
                <a:solidFill>
                  <a:schemeClr val="bg1"/>
                </a:solidFill>
              </a:defRPr>
            </a:lvl5pPr>
          </a:lstStyle>
          <a:p>
            <a:pPr lvl="0"/>
            <a:r>
              <a:rPr lang="en-US" dirty="0"/>
              <a:t>COVER SLIDE HEADLINE</a:t>
            </a:r>
          </a:p>
        </p:txBody>
      </p:sp>
      <p:sp>
        <p:nvSpPr>
          <p:cNvPr id="18" name="Text Placeholder 12"/>
          <p:cNvSpPr>
            <a:spLocks noGrp="1"/>
          </p:cNvSpPr>
          <p:nvPr>
            <p:ph type="body" sz="quarter" idx="12" hasCustomPrompt="1"/>
          </p:nvPr>
        </p:nvSpPr>
        <p:spPr>
          <a:xfrm>
            <a:off x="859353" y="5121961"/>
            <a:ext cx="11964281" cy="914400"/>
          </a:xfrm>
          <a:prstGeom prst="rect">
            <a:avLst/>
          </a:prstGeom>
        </p:spPr>
        <p:txBody>
          <a:bodyPr anchor="ctr">
            <a:noAutofit/>
          </a:bodyPr>
          <a:lstStyle>
            <a:lvl1pPr>
              <a:defRPr sz="3200" b="1" baseline="0">
                <a:solidFill>
                  <a:schemeClr val="bg1"/>
                </a:solidFill>
              </a:defRPr>
            </a:lvl1pPr>
            <a:lvl2pPr>
              <a:defRPr sz="6000" b="0">
                <a:solidFill>
                  <a:schemeClr val="bg1"/>
                </a:solidFill>
              </a:defRPr>
            </a:lvl2pPr>
            <a:lvl3pPr>
              <a:defRPr sz="4800" b="0">
                <a:solidFill>
                  <a:schemeClr val="bg1"/>
                </a:solidFill>
              </a:defRPr>
            </a:lvl3pPr>
            <a:lvl4pPr>
              <a:defRPr sz="4000" b="0">
                <a:solidFill>
                  <a:schemeClr val="bg1"/>
                </a:solidFill>
              </a:defRPr>
            </a:lvl4pPr>
            <a:lvl5pPr>
              <a:defRPr sz="4000" b="0">
                <a:solidFill>
                  <a:schemeClr val="bg1"/>
                </a:solidFill>
              </a:defRPr>
            </a:lvl5pPr>
          </a:lstStyle>
          <a:p>
            <a:pPr lvl="0"/>
            <a:r>
              <a:rPr lang="en-US" dirty="0"/>
              <a:t>COVER SLIDE SUBHEAD</a:t>
            </a:r>
          </a:p>
        </p:txBody>
      </p:sp>
      <p:sp>
        <p:nvSpPr>
          <p:cNvPr id="20" name="Text Placeholder 12"/>
          <p:cNvSpPr>
            <a:spLocks noGrp="1"/>
          </p:cNvSpPr>
          <p:nvPr>
            <p:ph type="body" sz="quarter" idx="13" hasCustomPrompt="1"/>
          </p:nvPr>
        </p:nvSpPr>
        <p:spPr>
          <a:xfrm>
            <a:off x="3271712" y="6240669"/>
            <a:ext cx="8747392" cy="914400"/>
          </a:xfrm>
          <a:prstGeom prst="rect">
            <a:avLst/>
          </a:prstGeom>
        </p:spPr>
        <p:txBody>
          <a:bodyPr anchor="ctr">
            <a:noAutofit/>
          </a:bodyPr>
          <a:lstStyle>
            <a:lvl1pPr>
              <a:defRPr sz="2800" b="0" baseline="0">
                <a:solidFill>
                  <a:schemeClr val="bg1"/>
                </a:solidFill>
              </a:defRPr>
            </a:lvl1pPr>
            <a:lvl2pPr>
              <a:defRPr sz="6000" b="0">
                <a:solidFill>
                  <a:schemeClr val="bg1"/>
                </a:solidFill>
              </a:defRPr>
            </a:lvl2pPr>
            <a:lvl3pPr>
              <a:defRPr sz="4800" b="0">
                <a:solidFill>
                  <a:schemeClr val="bg1"/>
                </a:solidFill>
              </a:defRPr>
            </a:lvl3pPr>
            <a:lvl4pPr>
              <a:defRPr sz="4000" b="0">
                <a:solidFill>
                  <a:schemeClr val="bg1"/>
                </a:solidFill>
              </a:defRPr>
            </a:lvl4pPr>
            <a:lvl5pPr>
              <a:defRPr sz="4000" b="0">
                <a:solidFill>
                  <a:schemeClr val="bg1"/>
                </a:solidFill>
              </a:defRPr>
            </a:lvl5pPr>
          </a:lstStyle>
          <a:p>
            <a:pPr lvl="0"/>
            <a:r>
              <a:rPr lang="en-US" dirty="0"/>
              <a:t>@</a:t>
            </a:r>
            <a:r>
              <a:rPr lang="en-US" dirty="0" err="1"/>
              <a:t>yourtwitter</a:t>
            </a:r>
            <a:r>
              <a:rPr lang="en-US" dirty="0"/>
              <a:t> handle</a:t>
            </a:r>
          </a:p>
        </p:txBody>
      </p:sp>
      <p:sp>
        <p:nvSpPr>
          <p:cNvPr id="21" name="Rectangle 20"/>
          <p:cNvSpPr/>
          <p:nvPr userDrawn="1"/>
        </p:nvSpPr>
        <p:spPr>
          <a:xfrm>
            <a:off x="859353" y="6240669"/>
            <a:ext cx="2159566" cy="914400"/>
          </a:xfrm>
          <a:prstGeom prst="rect">
            <a:avLst/>
          </a:prstGeom>
        </p:spPr>
        <p:txBody>
          <a:bodyPr vert="horz" lIns="91440" tIns="45720" rIns="91440" bIns="45720" rtlCol="0" anchor="ctr">
            <a:noAutofit/>
          </a:bodyPr>
          <a:lstStyle/>
          <a:p>
            <a:pPr marL="0" lvl="0" indent="0" algn="l">
              <a:buFont typeface="Arial" panose="020B0604020202020204" pitchFamily="34" charset="0"/>
              <a:buNone/>
            </a:pPr>
            <a:r>
              <a:rPr lang="en-US" sz="3200" b="0" i="0" baseline="0" dirty="0">
                <a:solidFill>
                  <a:schemeClr val="bg1"/>
                </a:solidFill>
                <a:sym typeface="Helvetica"/>
              </a:rPr>
              <a:t>#GALAXZ16</a:t>
            </a:r>
            <a:endParaRPr lang="en-US" sz="3200" b="0" i="0" baseline="0" dirty="0">
              <a:solidFill>
                <a:schemeClr val="bg1"/>
              </a:solidFill>
            </a:endParaRPr>
          </a:p>
        </p:txBody>
      </p:sp>
      <p:cxnSp>
        <p:nvCxnSpPr>
          <p:cNvPr id="23" name="Straight Connector 22"/>
          <p:cNvCxnSpPr/>
          <p:nvPr userDrawn="1"/>
        </p:nvCxnSpPr>
        <p:spPr>
          <a:xfrm>
            <a:off x="3139807" y="6411817"/>
            <a:ext cx="0" cy="497442"/>
          </a:xfrm>
          <a:prstGeom prst="line">
            <a:avLst/>
          </a:prstGeom>
          <a:noFill/>
          <a:ln w="25400" cap="flat">
            <a:solidFill>
              <a:srgbClr val="F05422"/>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 name="Picture Placeholder 5"/>
          <p:cNvSpPr>
            <a:spLocks noGrp="1"/>
          </p:cNvSpPr>
          <p:nvPr>
            <p:ph type="pic" sz="quarter" idx="14" hasCustomPrompt="1"/>
          </p:nvPr>
        </p:nvSpPr>
        <p:spPr>
          <a:xfrm>
            <a:off x="4065588" y="9600339"/>
            <a:ext cx="2559801" cy="1007329"/>
          </a:xfrm>
          <a:prstGeom prst="rect">
            <a:avLst/>
          </a:prstGeom>
          <a:solidFill>
            <a:schemeClr val="bg1">
              <a:lumMod val="95000"/>
            </a:schemeClr>
          </a:solidFill>
        </p:spPr>
        <p:txBody>
          <a:bodyPr anchor="ctr">
            <a:normAutofit/>
          </a:bodyPr>
          <a:lstStyle>
            <a:lvl1pPr algn="ctr">
              <a:defRPr sz="2000" b="1">
                <a:solidFill>
                  <a:schemeClr val="tx2"/>
                </a:solidFill>
              </a:defRPr>
            </a:lvl1pPr>
          </a:lstStyle>
          <a:p>
            <a:r>
              <a:rPr lang="en-US" dirty="0"/>
              <a:t>Click to Add Your Logo</a:t>
            </a:r>
          </a:p>
        </p:txBody>
      </p:sp>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l="10911" t="12751" r="10410" b="38998"/>
          <a:stretch/>
        </p:blipFill>
        <p:spPr>
          <a:xfrm>
            <a:off x="875138" y="9785129"/>
            <a:ext cx="2599779" cy="637748"/>
          </a:xfrm>
          <a:prstGeom prst="rect">
            <a:avLst/>
          </a:prstGeom>
        </p:spPr>
      </p:pic>
    </p:spTree>
    <p:extLst>
      <p:ext uri="{BB962C8B-B14F-4D97-AF65-F5344CB8AC3E}">
        <p14:creationId xmlns:p14="http://schemas.microsoft.com/office/powerpoint/2010/main" val="384902584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 Content 67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p:nvPr>
        </p:nvSpPr>
        <p:spPr>
          <a:xfrm>
            <a:off x="869024" y="1905652"/>
            <a:ext cx="5194892" cy="783220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2"/>
          </p:nvPr>
        </p:nvSpPr>
        <p:spPr>
          <a:xfrm>
            <a:off x="6581273" y="1905652"/>
            <a:ext cx="12632143"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1580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Image Right">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10388504" y="1905652"/>
            <a:ext cx="8824913" cy="7832725"/>
          </a:xfrm>
          <a:prstGeom prst="rect">
            <a:avLst/>
          </a:prstGeom>
        </p:spPr>
        <p:txBody>
          <a:bodyPr anchor="ctr"/>
          <a:lstStyle>
            <a:lvl1pPr algn="ctr">
              <a:defRPr>
                <a:solidFill>
                  <a:schemeClr val="tx2"/>
                </a:solidFill>
              </a:defRPr>
            </a:lvl1pPr>
          </a:lstStyle>
          <a:p>
            <a:r>
              <a:rPr lang="en-US" dirty="0"/>
              <a:t>Insert Picture Here</a:t>
            </a:r>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p:nvPr>
        </p:nvSpPr>
        <p:spPr>
          <a:xfrm>
            <a:off x="748708" y="1905652"/>
            <a:ext cx="8824950" cy="7832208"/>
          </a:xfrm>
          <a:prstGeom prst="rect">
            <a:avLst/>
          </a:prstGeom>
        </p:spPr>
        <p:txBody>
          <a:bodyPr/>
          <a:lstStyle>
            <a:lvl2pPr>
              <a:defRPr sz="32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53147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Chart Right">
    <p:spTree>
      <p:nvGrpSpPr>
        <p:cNvPr id="1" name=""/>
        <p:cNvGrpSpPr/>
        <p:nvPr/>
      </p:nvGrpSpPr>
      <p:grpSpPr>
        <a:xfrm>
          <a:off x="0" y="0"/>
          <a:ext cx="0" cy="0"/>
          <a:chOff x="0" y="0"/>
          <a:chExt cx="0" cy="0"/>
        </a:xfrm>
      </p:grpSpPr>
      <p:sp>
        <p:nvSpPr>
          <p:cNvPr id="7" name="Chart Placeholder 6"/>
          <p:cNvSpPr>
            <a:spLocks noGrp="1"/>
          </p:cNvSpPr>
          <p:nvPr>
            <p:ph type="chart" sz="quarter" idx="14"/>
          </p:nvPr>
        </p:nvSpPr>
        <p:spPr>
          <a:xfrm>
            <a:off x="10388600" y="1905000"/>
            <a:ext cx="8824913" cy="7832725"/>
          </a:xfrm>
          <a:prstGeom prst="rect">
            <a:avLst/>
          </a:prstGeom>
        </p:spPr>
        <p:txBody>
          <a:bodyPr anchor="ctr"/>
          <a:lstStyle>
            <a:lvl1pPr algn="ctr">
              <a:defRPr>
                <a:solidFill>
                  <a:schemeClr val="tx2"/>
                </a:solidFill>
              </a:defRPr>
            </a:lvl1p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p:nvPr>
        </p:nvSpPr>
        <p:spPr>
          <a:xfrm>
            <a:off x="748708" y="1905652"/>
            <a:ext cx="8824950"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743440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and Content Right">
    <p:spTree>
      <p:nvGrpSpPr>
        <p:cNvPr id="1" name=""/>
        <p:cNvGrpSpPr/>
        <p:nvPr/>
      </p:nvGrpSpPr>
      <p:grpSpPr>
        <a:xfrm>
          <a:off x="0" y="0"/>
          <a:ext cx="0" cy="0"/>
          <a:chOff x="0" y="0"/>
          <a:chExt cx="0" cy="0"/>
        </a:xfrm>
      </p:grpSpPr>
      <p:sp>
        <p:nvSpPr>
          <p:cNvPr id="8" name="Content Placeholder 4"/>
          <p:cNvSpPr>
            <a:spLocks noGrp="1"/>
          </p:cNvSpPr>
          <p:nvPr>
            <p:ph sz="quarter" idx="16"/>
          </p:nvPr>
        </p:nvSpPr>
        <p:spPr>
          <a:xfrm>
            <a:off x="10388600" y="1902898"/>
            <a:ext cx="8824950"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hart Placeholder 6"/>
          <p:cNvSpPr>
            <a:spLocks noGrp="1"/>
          </p:cNvSpPr>
          <p:nvPr>
            <p:ph type="chart" sz="quarter" idx="15"/>
          </p:nvPr>
        </p:nvSpPr>
        <p:spPr>
          <a:xfrm>
            <a:off x="748708" y="1902898"/>
            <a:ext cx="8824913" cy="7832725"/>
          </a:xfrm>
          <a:prstGeom prst="rect">
            <a:avLst/>
          </a:prstGeom>
        </p:spPr>
        <p:txBody>
          <a:bodyPr anchor="ctr"/>
          <a:lstStyle>
            <a:lvl1pPr algn="ctr">
              <a:defRPr>
                <a:solidFill>
                  <a:schemeClr val="tx2"/>
                </a:solidFill>
              </a:defRPr>
            </a:lvl1p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Tree>
    <p:extLst>
      <p:ext uri="{BB962C8B-B14F-4D97-AF65-F5344CB8AC3E}">
        <p14:creationId xmlns:p14="http://schemas.microsoft.com/office/powerpoint/2010/main" val="235659125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nd Content Right">
    <p:spTree>
      <p:nvGrpSpPr>
        <p:cNvPr id="1" name=""/>
        <p:cNvGrpSpPr/>
        <p:nvPr/>
      </p:nvGrpSpPr>
      <p:grpSpPr>
        <a:xfrm>
          <a:off x="0" y="0"/>
          <a:ext cx="0" cy="0"/>
          <a:chOff x="0" y="0"/>
          <a:chExt cx="0" cy="0"/>
        </a:xfrm>
      </p:grpSpPr>
      <p:sp>
        <p:nvSpPr>
          <p:cNvPr id="8" name="Picture Placeholder 5"/>
          <p:cNvSpPr>
            <a:spLocks noGrp="1"/>
          </p:cNvSpPr>
          <p:nvPr>
            <p:ph type="pic" sz="quarter" idx="15" hasCustomPrompt="1"/>
          </p:nvPr>
        </p:nvSpPr>
        <p:spPr>
          <a:xfrm>
            <a:off x="748745" y="1906169"/>
            <a:ext cx="8824913" cy="7832725"/>
          </a:xfrm>
          <a:prstGeom prst="rect">
            <a:avLst/>
          </a:prstGeom>
        </p:spPr>
        <p:txBody>
          <a:bodyPr anchor="ctr"/>
          <a:lstStyle>
            <a:lvl1pPr algn="ctr">
              <a:defRPr>
                <a:solidFill>
                  <a:schemeClr val="tx2"/>
                </a:solidFill>
              </a:defRPr>
            </a:lvl1pPr>
          </a:lstStyle>
          <a:p>
            <a:r>
              <a:rPr lang="en-US" dirty="0"/>
              <a:t>Insert Picture Here</a:t>
            </a:r>
          </a:p>
        </p:txBody>
      </p:sp>
      <p:sp>
        <p:nvSpPr>
          <p:cNvPr id="7" name="Content Placeholder 4"/>
          <p:cNvSpPr>
            <a:spLocks noGrp="1"/>
          </p:cNvSpPr>
          <p:nvPr>
            <p:ph sz="quarter" idx="14"/>
          </p:nvPr>
        </p:nvSpPr>
        <p:spPr>
          <a:xfrm>
            <a:off x="10388504" y="1906169"/>
            <a:ext cx="8824950"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Tree>
    <p:extLst>
      <p:ext uri="{BB962C8B-B14F-4D97-AF65-F5344CB8AC3E}">
        <p14:creationId xmlns:p14="http://schemas.microsoft.com/office/powerpoint/2010/main" val="94993563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hasCustomPrompt="1"/>
          </p:nvPr>
        </p:nvSpPr>
        <p:spPr>
          <a:xfrm>
            <a:off x="748708" y="2842350"/>
            <a:ext cx="8824950" cy="6576019"/>
          </a:xfrm>
          <a:prstGeom prst="rect">
            <a:avLst/>
          </a:prstGeo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2" hasCustomPrompt="1"/>
          </p:nvPr>
        </p:nvSpPr>
        <p:spPr>
          <a:xfrm>
            <a:off x="10388467" y="2842350"/>
            <a:ext cx="8824950" cy="6576020"/>
          </a:xfrm>
          <a:prstGeom prst="rect">
            <a:avLst/>
          </a:prstGeo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hasCustomPrompt="1"/>
          </p:nvPr>
        </p:nvSpPr>
        <p:spPr>
          <a:xfrm>
            <a:off x="748708" y="1961748"/>
            <a:ext cx="8824949" cy="914400"/>
          </a:xfrm>
          <a:prstGeom prst="rect">
            <a:avLst/>
          </a:prstGeom>
        </p:spPr>
        <p:txBody>
          <a:bodyPr/>
          <a:lstStyle>
            <a:lvl1pPr algn="ctr">
              <a:defRPr>
                <a:solidFill>
                  <a:schemeClr val="accent5">
                    <a:lumMod val="50000"/>
                  </a:schemeClr>
                </a:solidFill>
              </a:defRPr>
            </a:lvl1pPr>
          </a:lstStyle>
          <a:p>
            <a:pPr lvl="0"/>
            <a:r>
              <a:rPr lang="en-US" dirty="0"/>
              <a:t>Column Title</a:t>
            </a:r>
          </a:p>
        </p:txBody>
      </p:sp>
      <p:sp>
        <p:nvSpPr>
          <p:cNvPr id="8" name="Text Placeholder 5"/>
          <p:cNvSpPr>
            <a:spLocks noGrp="1"/>
          </p:cNvSpPr>
          <p:nvPr>
            <p:ph type="body" sz="quarter" idx="14" hasCustomPrompt="1"/>
          </p:nvPr>
        </p:nvSpPr>
        <p:spPr>
          <a:xfrm>
            <a:off x="10388468" y="1961748"/>
            <a:ext cx="8824949" cy="914400"/>
          </a:xfrm>
          <a:prstGeom prst="rect">
            <a:avLst/>
          </a:prstGeom>
        </p:spPr>
        <p:txBody>
          <a:bodyPr/>
          <a:lstStyle>
            <a:lvl1pPr algn="ctr">
              <a:defRPr>
                <a:solidFill>
                  <a:schemeClr val="accent5">
                    <a:lumMod val="50000"/>
                  </a:schemeClr>
                </a:solidFill>
              </a:defRPr>
            </a:lvl1pPr>
          </a:lstStyle>
          <a:p>
            <a:pPr lvl="0"/>
            <a:r>
              <a:rPr lang="en-US" dirty="0"/>
              <a:t>Column Title</a:t>
            </a:r>
          </a:p>
        </p:txBody>
      </p:sp>
      <p:cxnSp>
        <p:nvCxnSpPr>
          <p:cNvPr id="10" name="Straight Connector 9"/>
          <p:cNvCxnSpPr/>
          <p:nvPr userDrawn="1"/>
        </p:nvCxnSpPr>
        <p:spPr>
          <a:xfrm>
            <a:off x="748708" y="2842350"/>
            <a:ext cx="8824949" cy="0"/>
          </a:xfrm>
          <a:prstGeom prst="line">
            <a:avLst/>
          </a:prstGeom>
          <a:noFill/>
          <a:ln w="25400" cap="flat">
            <a:solidFill>
              <a:schemeClr val="accent5">
                <a:lumMod val="40000"/>
                <a:lumOff val="60000"/>
              </a:schemeClr>
            </a:solidFill>
            <a:prstDash val="solid"/>
            <a:bevel/>
          </a:ln>
          <a:effectLst/>
        </p:spPr>
        <p:style>
          <a:lnRef idx="0">
            <a:scrgbClr r="0" g="0" b="0"/>
          </a:lnRef>
          <a:fillRef idx="0">
            <a:scrgbClr r="0" g="0" b="0"/>
          </a:fillRef>
          <a:effectRef idx="0">
            <a:scrgbClr r="0" g="0" b="0"/>
          </a:effectRef>
          <a:fontRef idx="none"/>
        </p:style>
      </p:cxnSp>
      <p:cxnSp>
        <p:nvCxnSpPr>
          <p:cNvPr id="11" name="Straight Connector 10"/>
          <p:cNvCxnSpPr/>
          <p:nvPr userDrawn="1"/>
        </p:nvCxnSpPr>
        <p:spPr>
          <a:xfrm>
            <a:off x="10388468" y="2842350"/>
            <a:ext cx="8824949" cy="0"/>
          </a:xfrm>
          <a:prstGeom prst="line">
            <a:avLst/>
          </a:prstGeom>
          <a:noFill/>
          <a:ln w="25400" cap="flat">
            <a:solidFill>
              <a:schemeClr val="accent5">
                <a:lumMod val="40000"/>
                <a:lumOff val="60000"/>
              </a:schemeClr>
            </a:solidFill>
            <a:prstDash val="solid"/>
            <a:bevel/>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105565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6" name="Text Placeholder 5"/>
          <p:cNvSpPr>
            <a:spLocks noGrp="1"/>
          </p:cNvSpPr>
          <p:nvPr>
            <p:ph type="body" sz="quarter" idx="13" hasCustomPrompt="1"/>
          </p:nvPr>
        </p:nvSpPr>
        <p:spPr>
          <a:xfrm>
            <a:off x="748708" y="3183875"/>
            <a:ext cx="5376670"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4" name="Picture Placeholder 13"/>
          <p:cNvSpPr>
            <a:spLocks noGrp="1"/>
          </p:cNvSpPr>
          <p:nvPr>
            <p:ph type="pic" sz="quarter" idx="14"/>
          </p:nvPr>
        </p:nvSpPr>
        <p:spPr>
          <a:xfrm>
            <a:off x="748708" y="4098275"/>
            <a:ext cx="5376670" cy="4263528"/>
          </a:xfrm>
          <a:prstGeom prst="rect">
            <a:avLst/>
          </a:prstGeom>
        </p:spPr>
        <p:txBody>
          <a:bodyPr anchor="ctr">
            <a:normAutofit/>
          </a:bodyPr>
          <a:lstStyle>
            <a:lvl1pPr algn="ctr">
              <a:defRPr sz="2800">
                <a:solidFill>
                  <a:schemeClr val="tx2"/>
                </a:solidFill>
              </a:defRPr>
            </a:lvl1pPr>
          </a:lstStyle>
          <a:p>
            <a:endParaRPr lang="en-US"/>
          </a:p>
        </p:txBody>
      </p:sp>
      <p:sp>
        <p:nvSpPr>
          <p:cNvPr id="15" name="Text Placeholder 5"/>
          <p:cNvSpPr>
            <a:spLocks noGrp="1"/>
          </p:cNvSpPr>
          <p:nvPr>
            <p:ph type="body" sz="quarter" idx="15" hasCustomPrompt="1"/>
          </p:nvPr>
        </p:nvSpPr>
        <p:spPr>
          <a:xfrm>
            <a:off x="7164197" y="3183875"/>
            <a:ext cx="5376670"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6" name="Picture Placeholder 13"/>
          <p:cNvSpPr>
            <a:spLocks noGrp="1"/>
          </p:cNvSpPr>
          <p:nvPr>
            <p:ph type="pic" sz="quarter" idx="16"/>
          </p:nvPr>
        </p:nvSpPr>
        <p:spPr>
          <a:xfrm>
            <a:off x="7164197" y="4098275"/>
            <a:ext cx="5376670" cy="4263528"/>
          </a:xfrm>
          <a:prstGeom prst="rect">
            <a:avLst/>
          </a:prstGeom>
        </p:spPr>
        <p:txBody>
          <a:bodyPr anchor="ctr">
            <a:normAutofit/>
          </a:bodyPr>
          <a:lstStyle>
            <a:lvl1pPr algn="ctr">
              <a:defRPr sz="2800">
                <a:solidFill>
                  <a:schemeClr val="tx2"/>
                </a:solidFill>
              </a:defRPr>
            </a:lvl1pPr>
          </a:lstStyle>
          <a:p>
            <a:endParaRPr lang="en-US"/>
          </a:p>
        </p:txBody>
      </p:sp>
      <p:sp>
        <p:nvSpPr>
          <p:cNvPr id="17" name="Text Placeholder 5"/>
          <p:cNvSpPr>
            <a:spLocks noGrp="1"/>
          </p:cNvSpPr>
          <p:nvPr>
            <p:ph type="body" sz="quarter" idx="17" hasCustomPrompt="1"/>
          </p:nvPr>
        </p:nvSpPr>
        <p:spPr>
          <a:xfrm>
            <a:off x="13579686" y="3182039"/>
            <a:ext cx="5376670"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8" name="Picture Placeholder 13"/>
          <p:cNvSpPr>
            <a:spLocks noGrp="1"/>
          </p:cNvSpPr>
          <p:nvPr>
            <p:ph type="pic" sz="quarter" idx="18"/>
          </p:nvPr>
        </p:nvSpPr>
        <p:spPr>
          <a:xfrm>
            <a:off x="13579686" y="4096439"/>
            <a:ext cx="5376670" cy="4263528"/>
          </a:xfrm>
          <a:prstGeom prst="rect">
            <a:avLst/>
          </a:prstGeom>
        </p:spPr>
        <p:txBody>
          <a:bodyPr anchor="ctr">
            <a:normAutofit/>
          </a:bodyPr>
          <a:lstStyle>
            <a:lvl1pPr algn="ctr">
              <a:defRPr sz="2800">
                <a:solidFill>
                  <a:schemeClr val="tx2"/>
                </a:solidFill>
              </a:defRPr>
            </a:lvl1pPr>
          </a:lstStyle>
          <a:p>
            <a:endParaRPr lang="en-US"/>
          </a:p>
        </p:txBody>
      </p:sp>
    </p:spTree>
    <p:extLst>
      <p:ext uri="{BB962C8B-B14F-4D97-AF65-F5344CB8AC3E}">
        <p14:creationId xmlns:p14="http://schemas.microsoft.com/office/powerpoint/2010/main" val="257179951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with Cap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6" name="Text Placeholder 5"/>
          <p:cNvSpPr>
            <a:spLocks noGrp="1"/>
          </p:cNvSpPr>
          <p:nvPr>
            <p:ph type="body" sz="quarter" idx="13" hasCustomPrompt="1"/>
          </p:nvPr>
        </p:nvSpPr>
        <p:spPr>
          <a:xfrm>
            <a:off x="760164" y="2138651"/>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4" name="Picture Placeholder 13"/>
          <p:cNvSpPr>
            <a:spLocks noGrp="1"/>
          </p:cNvSpPr>
          <p:nvPr>
            <p:ph type="pic" sz="quarter" idx="14"/>
          </p:nvPr>
        </p:nvSpPr>
        <p:spPr>
          <a:xfrm>
            <a:off x="760164" y="2908455"/>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15" name="Text Placeholder 5"/>
          <p:cNvSpPr>
            <a:spLocks noGrp="1"/>
          </p:cNvSpPr>
          <p:nvPr>
            <p:ph type="body" sz="quarter" idx="15" hasCustomPrompt="1"/>
          </p:nvPr>
        </p:nvSpPr>
        <p:spPr>
          <a:xfrm>
            <a:off x="5376229" y="2138651"/>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6" name="Picture Placeholder 13"/>
          <p:cNvSpPr>
            <a:spLocks noGrp="1"/>
          </p:cNvSpPr>
          <p:nvPr>
            <p:ph type="pic" sz="quarter" idx="16"/>
          </p:nvPr>
        </p:nvSpPr>
        <p:spPr>
          <a:xfrm>
            <a:off x="5376229" y="2908455"/>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10" name="Text Placeholder 5"/>
          <p:cNvSpPr>
            <a:spLocks noGrp="1"/>
          </p:cNvSpPr>
          <p:nvPr>
            <p:ph type="body" sz="quarter" idx="17" hasCustomPrompt="1"/>
          </p:nvPr>
        </p:nvSpPr>
        <p:spPr>
          <a:xfrm>
            <a:off x="9992294" y="2138651"/>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1" name="Picture Placeholder 13"/>
          <p:cNvSpPr>
            <a:spLocks noGrp="1"/>
          </p:cNvSpPr>
          <p:nvPr>
            <p:ph type="pic" sz="quarter" idx="18"/>
          </p:nvPr>
        </p:nvSpPr>
        <p:spPr>
          <a:xfrm>
            <a:off x="9992294" y="2908455"/>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12" name="Text Placeholder 5"/>
          <p:cNvSpPr>
            <a:spLocks noGrp="1"/>
          </p:cNvSpPr>
          <p:nvPr>
            <p:ph type="body" sz="quarter" idx="19" hasCustomPrompt="1"/>
          </p:nvPr>
        </p:nvSpPr>
        <p:spPr>
          <a:xfrm>
            <a:off x="14608359" y="2138651"/>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13" name="Picture Placeholder 13"/>
          <p:cNvSpPr>
            <a:spLocks noGrp="1"/>
          </p:cNvSpPr>
          <p:nvPr>
            <p:ph type="pic" sz="quarter" idx="20"/>
          </p:nvPr>
        </p:nvSpPr>
        <p:spPr>
          <a:xfrm>
            <a:off x="14608359" y="2908455"/>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27" name="Text Placeholder 5"/>
          <p:cNvSpPr>
            <a:spLocks noGrp="1"/>
          </p:cNvSpPr>
          <p:nvPr>
            <p:ph type="body" sz="quarter" idx="21" hasCustomPrompt="1"/>
          </p:nvPr>
        </p:nvSpPr>
        <p:spPr>
          <a:xfrm>
            <a:off x="760164" y="5938554"/>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28" name="Picture Placeholder 13"/>
          <p:cNvSpPr>
            <a:spLocks noGrp="1"/>
          </p:cNvSpPr>
          <p:nvPr>
            <p:ph type="pic" sz="quarter" idx="22"/>
          </p:nvPr>
        </p:nvSpPr>
        <p:spPr>
          <a:xfrm>
            <a:off x="760164" y="6708358"/>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29" name="Text Placeholder 5"/>
          <p:cNvSpPr>
            <a:spLocks noGrp="1"/>
          </p:cNvSpPr>
          <p:nvPr>
            <p:ph type="body" sz="quarter" idx="23" hasCustomPrompt="1"/>
          </p:nvPr>
        </p:nvSpPr>
        <p:spPr>
          <a:xfrm>
            <a:off x="5376229" y="5938554"/>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30" name="Picture Placeholder 13"/>
          <p:cNvSpPr>
            <a:spLocks noGrp="1"/>
          </p:cNvSpPr>
          <p:nvPr>
            <p:ph type="pic" sz="quarter" idx="24"/>
          </p:nvPr>
        </p:nvSpPr>
        <p:spPr>
          <a:xfrm>
            <a:off x="5376229" y="6708358"/>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31" name="Text Placeholder 5"/>
          <p:cNvSpPr>
            <a:spLocks noGrp="1"/>
          </p:cNvSpPr>
          <p:nvPr>
            <p:ph type="body" sz="quarter" idx="25" hasCustomPrompt="1"/>
          </p:nvPr>
        </p:nvSpPr>
        <p:spPr>
          <a:xfrm>
            <a:off x="9992294" y="5938554"/>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32" name="Picture Placeholder 13"/>
          <p:cNvSpPr>
            <a:spLocks noGrp="1"/>
          </p:cNvSpPr>
          <p:nvPr>
            <p:ph type="pic" sz="quarter" idx="26"/>
          </p:nvPr>
        </p:nvSpPr>
        <p:spPr>
          <a:xfrm>
            <a:off x="9992294" y="6708358"/>
            <a:ext cx="4439803" cy="2845106"/>
          </a:xfrm>
          <a:prstGeom prst="rect">
            <a:avLst/>
          </a:prstGeom>
        </p:spPr>
        <p:txBody>
          <a:bodyPr anchor="ctr">
            <a:normAutofit/>
          </a:bodyPr>
          <a:lstStyle>
            <a:lvl1pPr algn="ctr">
              <a:defRPr sz="2800">
                <a:solidFill>
                  <a:schemeClr val="tx2"/>
                </a:solidFill>
              </a:defRPr>
            </a:lvl1pPr>
          </a:lstStyle>
          <a:p>
            <a:endParaRPr lang="en-US"/>
          </a:p>
        </p:txBody>
      </p:sp>
      <p:sp>
        <p:nvSpPr>
          <p:cNvPr id="33" name="Text Placeholder 5"/>
          <p:cNvSpPr>
            <a:spLocks noGrp="1"/>
          </p:cNvSpPr>
          <p:nvPr>
            <p:ph type="body" sz="quarter" idx="27" hasCustomPrompt="1"/>
          </p:nvPr>
        </p:nvSpPr>
        <p:spPr>
          <a:xfrm>
            <a:off x="14608359" y="5938554"/>
            <a:ext cx="4439803" cy="849297"/>
          </a:xfrm>
          <a:prstGeom prst="rect">
            <a:avLst/>
          </a:prstGeom>
        </p:spPr>
        <p:txBody>
          <a:bodyPr anchor="ctr">
            <a:normAutofit/>
          </a:bodyPr>
          <a:lstStyle>
            <a:lvl1pPr algn="ctr">
              <a:defRPr sz="3200">
                <a:solidFill>
                  <a:schemeClr val="accent5">
                    <a:lumMod val="50000"/>
                  </a:schemeClr>
                </a:solidFill>
              </a:defRPr>
            </a:lvl1pPr>
          </a:lstStyle>
          <a:p>
            <a:pPr lvl="0"/>
            <a:r>
              <a:rPr lang="en-US" dirty="0"/>
              <a:t>Caption Title</a:t>
            </a:r>
          </a:p>
        </p:txBody>
      </p:sp>
      <p:sp>
        <p:nvSpPr>
          <p:cNvPr id="34" name="Picture Placeholder 13"/>
          <p:cNvSpPr>
            <a:spLocks noGrp="1"/>
          </p:cNvSpPr>
          <p:nvPr>
            <p:ph type="pic" sz="quarter" idx="28"/>
          </p:nvPr>
        </p:nvSpPr>
        <p:spPr>
          <a:xfrm>
            <a:off x="14608359" y="6708358"/>
            <a:ext cx="4439803" cy="2845106"/>
          </a:xfrm>
          <a:prstGeom prst="rect">
            <a:avLst/>
          </a:prstGeom>
        </p:spPr>
        <p:txBody>
          <a:bodyPr anchor="ctr">
            <a:normAutofit/>
          </a:bodyPr>
          <a:lstStyle>
            <a:lvl1pPr algn="ctr">
              <a:defRPr sz="2800">
                <a:solidFill>
                  <a:schemeClr val="tx2"/>
                </a:solidFill>
              </a:defRPr>
            </a:lvl1pPr>
          </a:lstStyle>
          <a:p>
            <a:endParaRPr lang="en-US"/>
          </a:p>
        </p:txBody>
      </p:sp>
    </p:spTree>
    <p:extLst>
      <p:ext uri="{BB962C8B-B14F-4D97-AF65-F5344CB8AC3E}">
        <p14:creationId xmlns:p14="http://schemas.microsoft.com/office/powerpoint/2010/main" val="144030287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Boxes">
    <p:spTree>
      <p:nvGrpSpPr>
        <p:cNvPr id="1" name=""/>
        <p:cNvGrpSpPr/>
        <p:nvPr/>
      </p:nvGrpSpPr>
      <p:grpSpPr>
        <a:xfrm>
          <a:off x="0" y="0"/>
          <a:ext cx="0" cy="0"/>
          <a:chOff x="0" y="0"/>
          <a:chExt cx="0" cy="0"/>
        </a:xfrm>
      </p:grpSpPr>
      <p:sp>
        <p:nvSpPr>
          <p:cNvPr id="9" name="Rectangle 8"/>
          <p:cNvSpPr/>
          <p:nvPr userDrawn="1"/>
        </p:nvSpPr>
        <p:spPr>
          <a:xfrm>
            <a:off x="748708" y="2281238"/>
            <a:ext cx="5563958" cy="7456621"/>
          </a:xfrm>
          <a:prstGeom prst="rect">
            <a:avLst/>
          </a:prstGeom>
          <a:solidFill>
            <a:srgbClr val="FFFFFF"/>
          </a:solidFill>
          <a:ln w="25400" cap="flat">
            <a:solidFill>
              <a:schemeClr val="accent5">
                <a:lumMod val="40000"/>
                <a:lumOff val="6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8" name="Rectangle 17"/>
          <p:cNvSpPr/>
          <p:nvPr userDrawn="1"/>
        </p:nvSpPr>
        <p:spPr>
          <a:xfrm>
            <a:off x="7224787" y="2281237"/>
            <a:ext cx="5563958" cy="7456621"/>
          </a:xfrm>
          <a:prstGeom prst="rect">
            <a:avLst/>
          </a:prstGeom>
          <a:solidFill>
            <a:srgbClr val="FFFFFF"/>
          </a:solidFill>
          <a:ln w="25400" cap="flat">
            <a:solidFill>
              <a:schemeClr val="accent5">
                <a:lumMod val="40000"/>
                <a:lumOff val="6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9" name="Rectangle 18"/>
          <p:cNvSpPr/>
          <p:nvPr userDrawn="1"/>
        </p:nvSpPr>
        <p:spPr>
          <a:xfrm>
            <a:off x="13700871" y="2281236"/>
            <a:ext cx="5563958" cy="7456621"/>
          </a:xfrm>
          <a:prstGeom prst="rect">
            <a:avLst/>
          </a:prstGeom>
          <a:solidFill>
            <a:srgbClr val="FFFFFF"/>
          </a:solidFill>
          <a:ln w="25400" cap="flat">
            <a:solidFill>
              <a:schemeClr val="accent5">
                <a:lumMod val="40000"/>
                <a:lumOff val="6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hasCustomPrompt="1"/>
          </p:nvPr>
        </p:nvSpPr>
        <p:spPr>
          <a:xfrm>
            <a:off x="748708" y="3161840"/>
            <a:ext cx="5563958" cy="6576019"/>
          </a:xfrm>
          <a:prstGeom prst="rect">
            <a:avLst/>
          </a:prstGeo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hasCustomPrompt="1"/>
          </p:nvPr>
        </p:nvSpPr>
        <p:spPr>
          <a:xfrm>
            <a:off x="748708" y="2281238"/>
            <a:ext cx="5563957"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COLUMN TITLE</a:t>
            </a:r>
          </a:p>
        </p:txBody>
      </p:sp>
      <p:sp>
        <p:nvSpPr>
          <p:cNvPr id="12" name="Content Placeholder 4"/>
          <p:cNvSpPr>
            <a:spLocks noGrp="1"/>
          </p:cNvSpPr>
          <p:nvPr>
            <p:ph sz="quarter" idx="14" hasCustomPrompt="1"/>
          </p:nvPr>
        </p:nvSpPr>
        <p:spPr>
          <a:xfrm>
            <a:off x="7224791" y="3161840"/>
            <a:ext cx="5563958" cy="6576019"/>
          </a:xfrm>
          <a:prstGeom prst="rect">
            <a:avLst/>
          </a:prstGeo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p:cNvSpPr>
            <a:spLocks noGrp="1"/>
          </p:cNvSpPr>
          <p:nvPr>
            <p:ph type="body" sz="quarter" idx="15" hasCustomPrompt="1"/>
          </p:nvPr>
        </p:nvSpPr>
        <p:spPr>
          <a:xfrm>
            <a:off x="7224791" y="2281238"/>
            <a:ext cx="5563957"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COLUMN TITLE</a:t>
            </a:r>
          </a:p>
        </p:txBody>
      </p:sp>
      <p:sp>
        <p:nvSpPr>
          <p:cNvPr id="15" name="Content Placeholder 4"/>
          <p:cNvSpPr>
            <a:spLocks noGrp="1"/>
          </p:cNvSpPr>
          <p:nvPr>
            <p:ph sz="quarter" idx="16" hasCustomPrompt="1"/>
          </p:nvPr>
        </p:nvSpPr>
        <p:spPr>
          <a:xfrm>
            <a:off x="13700871" y="3161840"/>
            <a:ext cx="5563958" cy="6576019"/>
          </a:xfrm>
          <a:prstGeom prst="rect">
            <a:avLst/>
          </a:prstGeo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5"/>
          <p:cNvSpPr>
            <a:spLocks noGrp="1"/>
          </p:cNvSpPr>
          <p:nvPr>
            <p:ph type="body" sz="quarter" idx="17" hasCustomPrompt="1"/>
          </p:nvPr>
        </p:nvSpPr>
        <p:spPr>
          <a:xfrm>
            <a:off x="13700871" y="2281238"/>
            <a:ext cx="5563957" cy="914400"/>
          </a:xfrm>
          <a:prstGeom prst="rect">
            <a:avLst/>
          </a:prstGeom>
        </p:spPr>
        <p:txBody>
          <a:bodyPr anchor="ctr">
            <a:normAutofit/>
          </a:bodyPr>
          <a:lstStyle>
            <a:lvl1pPr algn="ctr">
              <a:defRPr sz="3200">
                <a:solidFill>
                  <a:schemeClr val="accent5">
                    <a:lumMod val="50000"/>
                  </a:schemeClr>
                </a:solidFill>
              </a:defRPr>
            </a:lvl1pPr>
          </a:lstStyle>
          <a:p>
            <a:pPr lvl="0"/>
            <a:r>
              <a:rPr lang="en-US" dirty="0"/>
              <a:t>COLUMN TITLE</a:t>
            </a:r>
          </a:p>
        </p:txBody>
      </p:sp>
    </p:spTree>
    <p:extLst>
      <p:ext uri="{BB962C8B-B14F-4D97-AF65-F5344CB8AC3E}">
        <p14:creationId xmlns:p14="http://schemas.microsoft.com/office/powerpoint/2010/main" val="17908043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Presentation Topi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9" name="Title 8"/>
          <p:cNvSpPr>
            <a:spLocks noGrp="1"/>
          </p:cNvSpPr>
          <p:nvPr>
            <p:ph type="title" hasCustomPrompt="1"/>
          </p:nvPr>
        </p:nvSpPr>
        <p:spPr>
          <a:xfrm>
            <a:off x="561859" y="2902818"/>
            <a:ext cx="16371065" cy="1637881"/>
          </a:xfrm>
        </p:spPr>
        <p:txBody>
          <a:bodyPr/>
          <a:lstStyle>
            <a:lvl1pPr>
              <a:defRPr baseline="0"/>
            </a:lvl1pPr>
          </a:lstStyle>
          <a:p>
            <a:r>
              <a:rPr lang="en-US" dirty="0"/>
              <a:t>CLICK TO ENTER PRESENTATION TOPIC</a:t>
            </a:r>
          </a:p>
        </p:txBody>
      </p:sp>
      <p:sp>
        <p:nvSpPr>
          <p:cNvPr id="16" name="Text Placeholder 15"/>
          <p:cNvSpPr>
            <a:spLocks noGrp="1"/>
          </p:cNvSpPr>
          <p:nvPr>
            <p:ph type="body" sz="quarter" idx="11" hasCustomPrompt="1"/>
          </p:nvPr>
        </p:nvSpPr>
        <p:spPr>
          <a:xfrm>
            <a:off x="1419474" y="4540699"/>
            <a:ext cx="13379366" cy="3099354"/>
          </a:xfrm>
        </p:spPr>
        <p:txBody>
          <a:bodyPr wrap="square">
            <a:normAutofit/>
          </a:bodyPr>
          <a:lstStyle>
            <a:lvl1pPr>
              <a:defRPr lang="en-US" sz="3600" b="1" baseline="0" smtClean="0">
                <a:solidFill>
                  <a:srgbClr val="535353"/>
                </a:solidFill>
                <a:latin typeface="+mn-lt"/>
                <a:ea typeface="+mn-ea"/>
                <a:cs typeface="+mn-cs"/>
                <a:sym typeface="Calibri"/>
              </a:defRPr>
            </a:lvl1pPr>
          </a:lstStyle>
          <a:p>
            <a:pPr lvl="0"/>
            <a:r>
              <a:rPr lang="en-US" dirty="0"/>
              <a:t>Add a description about your presentation topic here</a:t>
            </a:r>
          </a:p>
        </p:txBody>
      </p:sp>
    </p:spTree>
    <p:extLst>
      <p:ext uri="{BB962C8B-B14F-4D97-AF65-F5344CB8AC3E}">
        <p14:creationId xmlns:p14="http://schemas.microsoft.com/office/powerpoint/2010/main" val="25760259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Divider">
    <p:spTree>
      <p:nvGrpSpPr>
        <p:cNvPr id="1" name=""/>
        <p:cNvGrpSpPr/>
        <p:nvPr/>
      </p:nvGrpSpPr>
      <p:grpSpPr>
        <a:xfrm>
          <a:off x="0" y="0"/>
          <a:ext cx="0" cy="0"/>
          <a:chOff x="0" y="0"/>
          <a:chExt cx="0" cy="0"/>
        </a:xfrm>
      </p:grpSpPr>
      <p:pic>
        <p:nvPicPr>
          <p:cNvPr id="5" name="Background1_Divider_Page.png"/>
          <p:cNvPicPr/>
          <p:nvPr userDrawn="1"/>
        </p:nvPicPr>
        <p:blipFill>
          <a:blip r:embed="rId2">
            <a:extLst/>
          </a:blip>
          <a:stretch>
            <a:fillRect/>
          </a:stretch>
        </p:blipFill>
        <p:spPr>
          <a:xfrm>
            <a:off x="-61155" y="0"/>
            <a:ext cx="20226411" cy="11900793"/>
          </a:xfrm>
          <a:prstGeom prst="rect">
            <a:avLst/>
          </a:prstGeom>
          <a:ln w="12700">
            <a:miter lim="400000"/>
          </a:ln>
        </p:spPr>
      </p:pic>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6" name="Title 5"/>
          <p:cNvSpPr>
            <a:spLocks noGrp="1"/>
          </p:cNvSpPr>
          <p:nvPr>
            <p:ph type="title" hasCustomPrompt="1"/>
          </p:nvPr>
        </p:nvSpPr>
        <p:spPr>
          <a:xfrm>
            <a:off x="5991756" y="3308558"/>
            <a:ext cx="14173500" cy="1637881"/>
          </a:xfrm>
        </p:spPr>
        <p:txBody>
          <a:bodyPr lIns="0">
            <a:normAutofit/>
          </a:bodyPr>
          <a:lstStyle>
            <a:lvl1pPr>
              <a:defRPr sz="7200">
                <a:solidFill>
                  <a:schemeClr val="bg1"/>
                </a:solidFill>
              </a:defRPr>
            </a:lvl1pPr>
          </a:lstStyle>
          <a:p>
            <a:r>
              <a:rPr lang="en-US" dirty="0"/>
              <a:t>DIVIDER SLIDE TITLE</a:t>
            </a:r>
          </a:p>
        </p:txBody>
      </p:sp>
      <p:sp>
        <p:nvSpPr>
          <p:cNvPr id="10" name="Text Placeholder 9"/>
          <p:cNvSpPr>
            <a:spLocks noGrp="1"/>
          </p:cNvSpPr>
          <p:nvPr>
            <p:ph type="body" sz="quarter" idx="11" hasCustomPrompt="1"/>
          </p:nvPr>
        </p:nvSpPr>
        <p:spPr>
          <a:xfrm>
            <a:off x="6087394" y="5000831"/>
            <a:ext cx="10443995" cy="646331"/>
          </a:xfrm>
          <a:prstGeom prst="rect">
            <a:avLst/>
          </a:prstGeom>
          <a:ln w="12700">
            <a:miter lim="400000"/>
          </a:ln>
        </p:spPr>
        <p:txBody>
          <a:bodyPr lIns="45719" rIns="45719">
            <a:spAutoFit/>
          </a:bodyPr>
          <a:lstStyle>
            <a:lvl1pPr>
              <a:defRPr lang="en-US" sz="3600" b="1" baseline="0" dirty="0">
                <a:solidFill>
                  <a:srgbClr val="FFFFFF"/>
                </a:solidFill>
                <a:latin typeface="+mn-lt"/>
                <a:ea typeface="+mn-ea"/>
                <a:cs typeface="+mn-cs"/>
              </a:defRPr>
            </a:lvl1pPr>
          </a:lstStyle>
          <a:p>
            <a:pPr lvl="0" defTabSz="457200">
              <a:spcBef>
                <a:spcPts val="700"/>
              </a:spcBef>
              <a:buFont typeface="Arial"/>
            </a:pPr>
            <a:r>
              <a:rPr lang="en-US" dirty="0"/>
              <a:t>Add section description here</a:t>
            </a:r>
          </a:p>
        </p:txBody>
      </p:sp>
    </p:spTree>
    <p:extLst>
      <p:ext uri="{BB962C8B-B14F-4D97-AF65-F5344CB8AC3E}">
        <p14:creationId xmlns:p14="http://schemas.microsoft.com/office/powerpoint/2010/main" val="273465278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Transition or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SUMMARY SLIDE TITLE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6" name="Text Placeholder 5"/>
          <p:cNvSpPr>
            <a:spLocks noGrp="1"/>
          </p:cNvSpPr>
          <p:nvPr>
            <p:ph type="body" sz="quarter" idx="12" hasCustomPrompt="1"/>
          </p:nvPr>
        </p:nvSpPr>
        <p:spPr>
          <a:xfrm>
            <a:off x="748708" y="1904900"/>
            <a:ext cx="17527260" cy="1897079"/>
          </a:xfrm>
          <a:prstGeom prst="rect">
            <a:avLst/>
          </a:prstGeom>
        </p:spPr>
        <p:txBody>
          <a:bodyPr anchor="ctr"/>
          <a:lstStyle>
            <a:lvl1pPr>
              <a:spcAft>
                <a:spcPts val="2400"/>
              </a:spcAft>
              <a:defRPr sz="3600" b="1"/>
            </a:lvl1pPr>
            <a:lvl2pPr>
              <a:lnSpc>
                <a:spcPct val="125000"/>
              </a:lnSpc>
              <a:spcAft>
                <a:spcPts val="1200"/>
              </a:spcAft>
              <a:defRPr sz="3200">
                <a:solidFill>
                  <a:schemeClr val="accent5">
                    <a:lumMod val="50000"/>
                  </a:schemeClr>
                </a:solidFill>
              </a:defRPr>
            </a:lvl2pPr>
          </a:lstStyle>
          <a:p>
            <a:pPr lvl="0"/>
            <a:r>
              <a:rPr lang="en-US" dirty="0"/>
              <a:t>Summarize here - lorem ipsum dolor sit amet, consectetur adipiscing elit. </a:t>
            </a:r>
            <a:r>
              <a:rPr lang="en-US" dirty="0" err="1"/>
              <a:t>Cras</a:t>
            </a:r>
            <a:r>
              <a:rPr lang="en-US" dirty="0"/>
              <a:t> at </a:t>
            </a:r>
            <a:r>
              <a:rPr lang="en-US" dirty="0" err="1"/>
              <a:t>arcu</a:t>
            </a:r>
            <a:r>
              <a:rPr lang="en-US" dirty="0"/>
              <a:t> ac </a:t>
            </a:r>
            <a:r>
              <a:rPr lang="en-US" dirty="0" err="1"/>
              <a:t>mauris</a:t>
            </a:r>
            <a:r>
              <a:rPr lang="en-US" dirty="0"/>
              <a:t> pharetra </a:t>
            </a:r>
            <a:r>
              <a:rPr lang="en-US" dirty="0" err="1"/>
              <a:t>lacinia</a:t>
            </a:r>
            <a:r>
              <a:rPr lang="en-US" dirty="0"/>
              <a:t>.</a:t>
            </a:r>
          </a:p>
        </p:txBody>
      </p:sp>
      <p:sp>
        <p:nvSpPr>
          <p:cNvPr id="8" name="Text Placeholder 5"/>
          <p:cNvSpPr>
            <a:spLocks noGrp="1"/>
          </p:cNvSpPr>
          <p:nvPr>
            <p:ph type="body" sz="quarter" idx="13" hasCustomPrompt="1"/>
          </p:nvPr>
        </p:nvSpPr>
        <p:spPr>
          <a:xfrm>
            <a:off x="748708" y="4068998"/>
            <a:ext cx="17527260" cy="5375791"/>
          </a:xfrm>
          <a:prstGeom prst="rect">
            <a:avLst/>
          </a:prstGeom>
        </p:spPr>
        <p:txBody>
          <a:bodyPr numCol="2" spcCol="914400">
            <a:noAutofit/>
          </a:bodyPr>
          <a:lstStyle>
            <a:lvl1pPr marL="571500" indent="-571500">
              <a:spcAft>
                <a:spcPts val="2400"/>
              </a:spcAft>
              <a:buFont typeface="Wingdings" panose="05000000000000000000" pitchFamily="2" charset="2"/>
              <a:buChar char="§"/>
              <a:defRPr sz="3200" b="0">
                <a:solidFill>
                  <a:schemeClr val="accent5">
                    <a:lumMod val="50000"/>
                  </a:schemeClr>
                </a:solidFill>
              </a:defRPr>
            </a:lvl1pPr>
            <a:lvl2pPr>
              <a:lnSpc>
                <a:spcPct val="130000"/>
              </a:lnSpc>
              <a:spcAft>
                <a:spcPts val="1800"/>
              </a:spcAft>
              <a:defRPr sz="3200">
                <a:solidFill>
                  <a:schemeClr val="accent5">
                    <a:lumMod val="50000"/>
                  </a:schemeClr>
                </a:solidFill>
              </a:defRPr>
            </a:lvl2pPr>
          </a:lstStyle>
          <a:p>
            <a:pPr lvl="0"/>
            <a:r>
              <a:rPr lang="en-US" dirty="0"/>
              <a:t>Lorem ipsum dolor sit amet, consectetur adipiscing elit. </a:t>
            </a:r>
          </a:p>
          <a:p>
            <a:pPr lvl="0"/>
            <a:r>
              <a:rPr lang="en-US" dirty="0" err="1"/>
              <a:t>Quisque</a:t>
            </a:r>
            <a:r>
              <a:rPr lang="en-US" dirty="0"/>
              <a:t> turpis </a:t>
            </a:r>
            <a:r>
              <a:rPr lang="en-US" dirty="0" err="1"/>
              <a:t>purus</a:t>
            </a:r>
            <a:r>
              <a:rPr lang="en-US" dirty="0"/>
              <a:t>, </a:t>
            </a:r>
            <a:r>
              <a:rPr lang="en-US" dirty="0" err="1"/>
              <a:t>efficitur</a:t>
            </a:r>
            <a:r>
              <a:rPr lang="en-US" dirty="0"/>
              <a:t> eget ipsum </a:t>
            </a:r>
            <a:r>
              <a:rPr lang="en-US" dirty="0" err="1"/>
              <a:t>nec</a:t>
            </a:r>
            <a:r>
              <a:rPr lang="en-US" dirty="0"/>
              <a:t>, </a:t>
            </a:r>
            <a:r>
              <a:rPr lang="en-US" dirty="0" err="1"/>
              <a:t>lobortis</a:t>
            </a:r>
            <a:r>
              <a:rPr lang="en-US" dirty="0"/>
              <a:t> porta libero. </a:t>
            </a:r>
          </a:p>
          <a:p>
            <a:pPr lvl="0"/>
            <a:r>
              <a:rPr lang="en-US" dirty="0" err="1"/>
              <a:t>Sed</a:t>
            </a:r>
            <a:r>
              <a:rPr lang="en-US" dirty="0"/>
              <a:t> ipsum elit, </a:t>
            </a:r>
            <a:r>
              <a:rPr lang="en-US" dirty="0" err="1"/>
              <a:t>iaculis</a:t>
            </a:r>
            <a:r>
              <a:rPr lang="en-US" dirty="0"/>
              <a:t> </a:t>
            </a:r>
            <a:r>
              <a:rPr lang="en-US" dirty="0" err="1"/>
              <a:t>nec</a:t>
            </a:r>
            <a:r>
              <a:rPr lang="en-US" dirty="0"/>
              <a:t> turpis </a:t>
            </a:r>
            <a:r>
              <a:rPr lang="en-US" dirty="0" err="1"/>
              <a:t>luctus</a:t>
            </a:r>
            <a:r>
              <a:rPr lang="en-US" dirty="0"/>
              <a:t>, feugiat </a:t>
            </a:r>
            <a:r>
              <a:rPr lang="en-US" dirty="0" err="1"/>
              <a:t>suscipit</a:t>
            </a:r>
            <a:r>
              <a:rPr lang="en-US" dirty="0"/>
              <a:t> nisl. </a:t>
            </a:r>
          </a:p>
          <a:p>
            <a:pPr lvl="0"/>
            <a:r>
              <a:rPr lang="en-US" dirty="0"/>
              <a:t>Duis </a:t>
            </a:r>
            <a:r>
              <a:rPr lang="en-US" dirty="0" err="1"/>
              <a:t>hendrerit</a:t>
            </a:r>
            <a:r>
              <a:rPr lang="en-US" dirty="0"/>
              <a:t> </a:t>
            </a:r>
            <a:r>
              <a:rPr lang="en-US" dirty="0" err="1"/>
              <a:t>nibh</a:t>
            </a:r>
            <a:r>
              <a:rPr lang="en-US" dirty="0"/>
              <a:t> </a:t>
            </a:r>
            <a:r>
              <a:rPr lang="en-US" dirty="0" err="1"/>
              <a:t>eu</a:t>
            </a:r>
            <a:r>
              <a:rPr lang="en-US" dirty="0"/>
              <a:t> </a:t>
            </a:r>
            <a:r>
              <a:rPr lang="en-US" dirty="0" err="1"/>
              <a:t>purus</a:t>
            </a:r>
            <a:r>
              <a:rPr lang="en-US" dirty="0"/>
              <a:t> </a:t>
            </a:r>
            <a:r>
              <a:rPr lang="en-US" dirty="0" err="1"/>
              <a:t>interdum</a:t>
            </a:r>
            <a:r>
              <a:rPr lang="en-US" dirty="0"/>
              <a:t> </a:t>
            </a:r>
            <a:r>
              <a:rPr lang="en-US" dirty="0" err="1"/>
              <a:t>mattis</a:t>
            </a:r>
            <a:r>
              <a:rPr lang="en-US" dirty="0"/>
              <a:t>.</a:t>
            </a:r>
          </a:p>
          <a:p>
            <a:pPr lvl="0"/>
            <a:r>
              <a:rPr lang="en-US" dirty="0" err="1"/>
              <a:t>Morbi</a:t>
            </a:r>
            <a:r>
              <a:rPr lang="en-US" dirty="0"/>
              <a:t> ut </a:t>
            </a:r>
            <a:r>
              <a:rPr lang="en-US" dirty="0" err="1"/>
              <a:t>consequat</a:t>
            </a:r>
            <a:r>
              <a:rPr lang="en-US" dirty="0"/>
              <a:t> nisi, ac </a:t>
            </a:r>
            <a:r>
              <a:rPr lang="en-US" dirty="0" err="1"/>
              <a:t>mattis</a:t>
            </a:r>
            <a:r>
              <a:rPr lang="en-US" dirty="0"/>
              <a:t> turpis.</a:t>
            </a:r>
          </a:p>
          <a:p>
            <a:pPr lvl="0"/>
            <a:r>
              <a:rPr lang="en-US" dirty="0" err="1"/>
              <a:t>Praesent</a:t>
            </a:r>
            <a:r>
              <a:rPr lang="en-US" dirty="0"/>
              <a:t> </a:t>
            </a:r>
            <a:r>
              <a:rPr lang="en-US" dirty="0" err="1"/>
              <a:t>vel</a:t>
            </a:r>
            <a:r>
              <a:rPr lang="en-US" dirty="0"/>
              <a:t> </a:t>
            </a:r>
            <a:r>
              <a:rPr lang="en-US" dirty="0" err="1"/>
              <a:t>aliquam</a:t>
            </a:r>
            <a:r>
              <a:rPr lang="en-US" dirty="0"/>
              <a:t> </a:t>
            </a:r>
            <a:r>
              <a:rPr lang="en-US" dirty="0" err="1"/>
              <a:t>purus</a:t>
            </a:r>
            <a:r>
              <a:rPr lang="en-US" dirty="0"/>
              <a:t>. </a:t>
            </a:r>
          </a:p>
          <a:p>
            <a:pPr lvl="0"/>
            <a:r>
              <a:rPr lang="en-US" dirty="0" err="1"/>
              <a:t>Donec</a:t>
            </a:r>
            <a:r>
              <a:rPr lang="en-US" dirty="0"/>
              <a:t> </a:t>
            </a:r>
            <a:r>
              <a:rPr lang="en-US" dirty="0" err="1"/>
              <a:t>sed</a:t>
            </a:r>
            <a:r>
              <a:rPr lang="en-US" dirty="0"/>
              <a:t> </a:t>
            </a:r>
            <a:r>
              <a:rPr lang="en-US" dirty="0" err="1"/>
              <a:t>iaculis</a:t>
            </a:r>
            <a:r>
              <a:rPr lang="en-US" dirty="0"/>
              <a:t> sem, sit amet </a:t>
            </a:r>
            <a:r>
              <a:rPr lang="en-US" dirty="0" err="1"/>
              <a:t>malesuada</a:t>
            </a:r>
            <a:r>
              <a:rPr lang="en-US" dirty="0"/>
              <a:t> </a:t>
            </a:r>
            <a:r>
              <a:rPr lang="en-US" dirty="0" err="1"/>
              <a:t>augue</a:t>
            </a:r>
            <a:r>
              <a:rPr lang="en-US" dirty="0"/>
              <a:t>. </a:t>
            </a:r>
          </a:p>
          <a:p>
            <a:pPr lvl="0"/>
            <a:r>
              <a:rPr lang="en-US" dirty="0"/>
              <a:t>Duis gravida </a:t>
            </a:r>
            <a:r>
              <a:rPr lang="en-US" dirty="0" err="1"/>
              <a:t>mauris</a:t>
            </a:r>
            <a:r>
              <a:rPr lang="en-US" dirty="0"/>
              <a:t> ac </a:t>
            </a:r>
            <a:r>
              <a:rPr lang="en-US" dirty="0" err="1"/>
              <a:t>nibh</a:t>
            </a:r>
            <a:r>
              <a:rPr lang="en-US" dirty="0"/>
              <a:t> tempor, ac </a:t>
            </a:r>
            <a:r>
              <a:rPr lang="en-US" dirty="0" err="1"/>
              <a:t>dapibus</a:t>
            </a:r>
            <a:r>
              <a:rPr lang="en-US" dirty="0"/>
              <a:t> diam faucibus. </a:t>
            </a:r>
          </a:p>
        </p:txBody>
      </p:sp>
    </p:spTree>
    <p:extLst>
      <p:ext uri="{BB962C8B-B14F-4D97-AF65-F5344CB8AC3E}">
        <p14:creationId xmlns:p14="http://schemas.microsoft.com/office/powerpoint/2010/main" val="34014913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Divider">
    <p:spTree>
      <p:nvGrpSpPr>
        <p:cNvPr id="1" name=""/>
        <p:cNvGrpSpPr/>
        <p:nvPr/>
      </p:nvGrpSpPr>
      <p:grpSpPr>
        <a:xfrm>
          <a:off x="0" y="0"/>
          <a:ext cx="0" cy="0"/>
          <a:chOff x="0" y="0"/>
          <a:chExt cx="0" cy="0"/>
        </a:xfrm>
      </p:grpSpPr>
      <p:sp>
        <p:nvSpPr>
          <p:cNvPr id="2" name="Rectangle 1"/>
          <p:cNvSpPr/>
          <p:nvPr userDrawn="1"/>
        </p:nvSpPr>
        <p:spPr>
          <a:xfrm>
            <a:off x="0" y="9420728"/>
            <a:ext cx="20104100" cy="2009273"/>
          </a:xfrm>
          <a:prstGeom prst="rect">
            <a:avLst/>
          </a:prstGeom>
          <a:solidFill>
            <a:srgbClr val="FFFFFF"/>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itle 8"/>
          <p:cNvSpPr>
            <a:spLocks noGrp="1"/>
          </p:cNvSpPr>
          <p:nvPr>
            <p:ph type="title" hasCustomPrompt="1"/>
          </p:nvPr>
        </p:nvSpPr>
        <p:spPr>
          <a:xfrm>
            <a:off x="5751096" y="4334574"/>
            <a:ext cx="11181828" cy="1637881"/>
          </a:xfrm>
        </p:spPr>
        <p:txBody>
          <a:bodyPr lIns="457200"/>
          <a:lstStyle>
            <a:lvl1pPr>
              <a:defRPr baseline="0"/>
            </a:lvl1pPr>
          </a:lstStyle>
          <a:p>
            <a:r>
              <a:rPr lang="en-US" dirty="0"/>
              <a:t>DIVIDER SLIDE TITLE</a:t>
            </a:r>
          </a:p>
        </p:txBody>
      </p:sp>
      <p:pic>
        <p:nvPicPr>
          <p:cNvPr id="5" name="Background1_Divider_Page.png"/>
          <p:cNvPicPr/>
          <p:nvPr userDrawn="1"/>
        </p:nvPicPr>
        <p:blipFill>
          <a:blip r:embed="rId2">
            <a:extLst/>
          </a:blip>
          <a:srcRect r="68496"/>
          <a:stretch>
            <a:fillRect/>
          </a:stretch>
        </p:blipFill>
        <p:spPr>
          <a:xfrm>
            <a:off x="0" y="1"/>
            <a:ext cx="5751096" cy="11430000"/>
          </a:xfrm>
          <a:prstGeom prst="rect">
            <a:avLst/>
          </a:prstGeom>
          <a:ln w="12700">
            <a:miter lim="400000"/>
          </a:ln>
        </p:spPr>
      </p:pic>
      <p:sp>
        <p:nvSpPr>
          <p:cNvPr id="6" name="Text Placeholder 5"/>
          <p:cNvSpPr>
            <a:spLocks noGrp="1"/>
          </p:cNvSpPr>
          <p:nvPr>
            <p:ph type="body" sz="quarter" idx="10" hasCustomPrompt="1"/>
          </p:nvPr>
        </p:nvSpPr>
        <p:spPr>
          <a:xfrm>
            <a:off x="6172200" y="6020583"/>
            <a:ext cx="10760723" cy="2769989"/>
          </a:xfrm>
          <a:ln w="12700">
            <a:miter lim="400000"/>
          </a:ln>
        </p:spPr>
        <p:txBody>
          <a:bodyPr wrap="square" lIns="0" tIns="0" rIns="0" bIns="0">
            <a:spAutoFit/>
          </a:bodyPr>
          <a:lstStyle>
            <a:lvl1pPr>
              <a:defRPr lang="en-US" b="1" baseline="0" dirty="0">
                <a:solidFill>
                  <a:srgbClr val="535353"/>
                </a:solidFill>
                <a:latin typeface="+mn-lt"/>
                <a:ea typeface="+mn-ea"/>
                <a:cs typeface="+mn-cs"/>
              </a:defRPr>
            </a:lvl1pPr>
          </a:lstStyle>
          <a:p>
            <a:pPr lvl="0" defTabSz="457200">
              <a:spcBef>
                <a:spcPts val="700"/>
              </a:spcBef>
              <a:buFont typeface="Arial"/>
            </a:pPr>
            <a:r>
              <a:rPr lang="en-US" dirty="0"/>
              <a:t>Add section description here -  ipsum dolor sit amet, consectetur adipiscing elit. </a:t>
            </a:r>
            <a:r>
              <a:rPr lang="en-US" dirty="0" err="1"/>
              <a:t>Quisque</a:t>
            </a:r>
            <a:r>
              <a:rPr lang="en-US" dirty="0"/>
              <a:t> turpis </a:t>
            </a:r>
            <a:r>
              <a:rPr lang="en-US" dirty="0" err="1"/>
              <a:t>purus</a:t>
            </a:r>
            <a:r>
              <a:rPr lang="en-US" dirty="0"/>
              <a:t>, </a:t>
            </a:r>
            <a:r>
              <a:rPr lang="en-US" dirty="0" err="1"/>
              <a:t>efficitur</a:t>
            </a:r>
            <a:r>
              <a:rPr lang="en-US" dirty="0"/>
              <a:t> eget ipsum </a:t>
            </a:r>
            <a:r>
              <a:rPr lang="en-US" dirty="0" err="1"/>
              <a:t>nec</a:t>
            </a:r>
            <a:r>
              <a:rPr lang="en-US" dirty="0"/>
              <a:t>, </a:t>
            </a:r>
            <a:r>
              <a:rPr lang="en-US" dirty="0" err="1"/>
              <a:t>lobortis</a:t>
            </a:r>
            <a:r>
              <a:rPr lang="en-US" dirty="0"/>
              <a:t> porta libero. </a:t>
            </a:r>
            <a:r>
              <a:rPr lang="en-US" dirty="0" err="1"/>
              <a:t>Sed</a:t>
            </a:r>
            <a:r>
              <a:rPr lang="en-US" dirty="0"/>
              <a:t> ipsum elit, </a:t>
            </a:r>
            <a:r>
              <a:rPr lang="en-US" dirty="0" err="1"/>
              <a:t>iaculis</a:t>
            </a:r>
            <a:r>
              <a:rPr lang="en-US" dirty="0"/>
              <a:t> </a:t>
            </a:r>
            <a:r>
              <a:rPr lang="en-US" dirty="0" err="1"/>
              <a:t>nec</a:t>
            </a:r>
            <a:r>
              <a:rPr lang="en-US" dirty="0"/>
              <a:t> turpis </a:t>
            </a:r>
            <a:r>
              <a:rPr lang="en-US" dirty="0" err="1"/>
              <a:t>luctus</a:t>
            </a:r>
            <a:r>
              <a:rPr lang="en-US" dirty="0"/>
              <a:t>, feugiat </a:t>
            </a:r>
            <a:r>
              <a:rPr lang="en-US" dirty="0" err="1"/>
              <a:t>suscipit</a:t>
            </a:r>
            <a:r>
              <a:rPr lang="en-US" dirty="0"/>
              <a:t> nisl.</a:t>
            </a:r>
          </a:p>
        </p:txBody>
      </p:sp>
    </p:spTree>
    <p:extLst>
      <p:ext uri="{BB962C8B-B14F-4D97-AF65-F5344CB8AC3E}">
        <p14:creationId xmlns:p14="http://schemas.microsoft.com/office/powerpoint/2010/main" val="5719714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13"/>
          </p:nvPr>
        </p:nvSpPr>
        <p:spPr>
          <a:xfrm>
            <a:off x="747713" y="1906588"/>
            <a:ext cx="18519775" cy="7600950"/>
          </a:xfrm>
          <a:prstGeom prst="rect">
            <a:avLst/>
          </a:prstGeom>
        </p:spPr>
        <p:txBody>
          <a:bodyPr anchor="ctr"/>
          <a:lstStyle>
            <a:lvl1pPr algn="ctr">
              <a:defRPr>
                <a:solidFill>
                  <a:schemeClr val="tx2"/>
                </a:solidFill>
              </a:defRPr>
            </a:lvl1p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Tree>
    <p:extLst>
      <p:ext uri="{BB962C8B-B14F-4D97-AF65-F5344CB8AC3E}">
        <p14:creationId xmlns:p14="http://schemas.microsoft.com/office/powerpoint/2010/main" val="294995158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842211" y="1906588"/>
            <a:ext cx="18425277" cy="7600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Tree>
    <p:extLst>
      <p:ext uri="{BB962C8B-B14F-4D97-AF65-F5344CB8AC3E}">
        <p14:creationId xmlns:p14="http://schemas.microsoft.com/office/powerpoint/2010/main" val="1411775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747713" y="1906588"/>
            <a:ext cx="18519775" cy="7600950"/>
          </a:xfrm>
          <a:prstGeom prst="rect">
            <a:avLst/>
          </a:prstGeom>
        </p:spPr>
        <p:txBody>
          <a:bodyPr anchor="ctr"/>
          <a:lstStyle>
            <a:lvl1pPr algn="ctr">
              <a:defRPr>
                <a:solidFill>
                  <a:schemeClr val="tx2"/>
                </a:solidFill>
              </a:defRPr>
            </a:lvl1p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Tree>
    <p:extLst>
      <p:ext uri="{BB962C8B-B14F-4D97-AF65-F5344CB8AC3E}">
        <p14:creationId xmlns:p14="http://schemas.microsoft.com/office/powerpoint/2010/main" val="326966574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B5FD34E3-1BD6-4748-A425-436C6C18C25A}" type="slidenum">
              <a:rPr lang="en-US" smtClean="0"/>
              <a:pPr/>
              <a:t>‹#›</a:t>
            </a:fld>
            <a:endParaRPr lang="en-US"/>
          </a:p>
        </p:txBody>
      </p:sp>
      <p:sp>
        <p:nvSpPr>
          <p:cNvPr id="5" name="Content Placeholder 4"/>
          <p:cNvSpPr>
            <a:spLocks noGrp="1"/>
          </p:cNvSpPr>
          <p:nvPr>
            <p:ph sz="quarter" idx="11"/>
          </p:nvPr>
        </p:nvSpPr>
        <p:spPr>
          <a:xfrm>
            <a:off x="748708" y="1905652"/>
            <a:ext cx="8824950"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p:cNvSpPr>
            <a:spLocks noGrp="1"/>
          </p:cNvSpPr>
          <p:nvPr>
            <p:ph sz="quarter" idx="12"/>
          </p:nvPr>
        </p:nvSpPr>
        <p:spPr>
          <a:xfrm>
            <a:off x="10388467" y="1905652"/>
            <a:ext cx="8824950" cy="78322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75324"/>
      </p:ext>
    </p:extLst>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Background1_Footer.png"/>
          <p:cNvPicPr/>
          <p:nvPr/>
        </p:nvPicPr>
        <p:blipFill>
          <a:blip r:embed="rId20">
            <a:extLst/>
          </a:blip>
          <a:srcRect t="25631"/>
          <a:stretch>
            <a:fillRect/>
          </a:stretch>
        </p:blipFill>
        <p:spPr>
          <a:xfrm>
            <a:off x="0" y="10040932"/>
            <a:ext cx="20104100" cy="1332320"/>
          </a:xfrm>
          <a:prstGeom prst="rect">
            <a:avLst/>
          </a:prstGeom>
          <a:ln w="12700">
            <a:miter lim="400000"/>
          </a:ln>
        </p:spPr>
      </p:pic>
      <p:sp>
        <p:nvSpPr>
          <p:cNvPr id="3" name="Shape 3"/>
          <p:cNvSpPr/>
          <p:nvPr/>
        </p:nvSpPr>
        <p:spPr>
          <a:xfrm>
            <a:off x="8438475" y="10607059"/>
            <a:ext cx="3578491" cy="2000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300">
                <a:solidFill>
                  <a:srgbClr val="FFFFFF"/>
                </a:solidFill>
                <a:latin typeface="Open Sans"/>
                <a:ea typeface="Open Sans"/>
                <a:cs typeface="Open Sans"/>
                <a:sym typeface="Open Sans"/>
              </a:defRPr>
            </a:lvl1pPr>
          </a:lstStyle>
          <a:p>
            <a:pPr lvl="0">
              <a:defRPr sz="1800">
                <a:solidFill>
                  <a:srgbClr val="000000"/>
                </a:solidFill>
              </a:defRPr>
            </a:pPr>
            <a:r>
              <a:rPr sz="1300" dirty="0">
                <a:solidFill>
                  <a:srgbClr val="FFFFFF"/>
                </a:solidFill>
              </a:rPr>
              <a:t>©  2016 All Rights Reserved	CONFIDENTIAL</a:t>
            </a:r>
          </a:p>
        </p:txBody>
      </p:sp>
      <p:sp>
        <p:nvSpPr>
          <p:cNvPr id="5" name="Shape 5"/>
          <p:cNvSpPr/>
          <p:nvPr/>
        </p:nvSpPr>
        <p:spPr>
          <a:xfrm>
            <a:off x="633566" y="10453171"/>
            <a:ext cx="5014282" cy="50783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3300">
                <a:solidFill>
                  <a:srgbClr val="FFFFFF"/>
                </a:solidFill>
              </a:defRPr>
            </a:lvl1pPr>
          </a:lstStyle>
          <a:p>
            <a:pPr lvl="0" algn="l">
              <a:defRPr sz="1800">
                <a:solidFill>
                  <a:srgbClr val="000000"/>
                </a:solidFill>
              </a:defRPr>
            </a:pPr>
            <a:r>
              <a:rPr sz="3300" dirty="0">
                <a:solidFill>
                  <a:srgbClr val="FFFFFF"/>
                </a:solidFill>
              </a:rPr>
              <a:t> #GALAXZ16</a:t>
            </a:r>
          </a:p>
        </p:txBody>
      </p:sp>
      <p:sp>
        <p:nvSpPr>
          <p:cNvPr id="6" name="Title Placeholder 5"/>
          <p:cNvSpPr>
            <a:spLocks noGrp="1"/>
          </p:cNvSpPr>
          <p:nvPr>
            <p:ph type="title"/>
          </p:nvPr>
        </p:nvSpPr>
        <p:spPr>
          <a:xfrm>
            <a:off x="0" y="0"/>
            <a:ext cx="20104099" cy="1637881"/>
          </a:xfrm>
          <a:prstGeom prst="rect">
            <a:avLst/>
          </a:prstGeom>
        </p:spPr>
        <p:txBody>
          <a:bodyPr vert="horz" lIns="914400" tIns="45720" rIns="91440" bIns="45720" rtlCol="0" anchor="ctr">
            <a:normAutofit/>
          </a:bodyPr>
          <a:lstStyle/>
          <a:p>
            <a:r>
              <a:rPr lang="en-US" dirty="0"/>
              <a:t>CLICK TO EDIT MASTER TITLE STYLE</a:t>
            </a:r>
          </a:p>
        </p:txBody>
      </p:sp>
      <p:sp>
        <p:nvSpPr>
          <p:cNvPr id="8" name="Slide Number Placeholder 7"/>
          <p:cNvSpPr>
            <a:spLocks noGrp="1"/>
          </p:cNvSpPr>
          <p:nvPr>
            <p:ph type="sldNum" sz="quarter" idx="4"/>
          </p:nvPr>
        </p:nvSpPr>
        <p:spPr>
          <a:xfrm>
            <a:off x="14690629" y="10453171"/>
            <a:ext cx="4522788" cy="507831"/>
          </a:xfrm>
          <a:prstGeom prst="rect">
            <a:avLst/>
          </a:prstGeom>
          <a:ln w="12700">
            <a:miter lim="400000"/>
          </a:ln>
        </p:spPr>
        <p:txBody>
          <a:bodyPr lIns="0" tIns="0" rIns="0" bIns="0" anchor="ctr">
            <a:spAutoFit/>
          </a:bodyPr>
          <a:lstStyle>
            <a:lvl1pPr algn="r">
              <a:defRPr lang="en-US" sz="3300" smtClean="0">
                <a:solidFill>
                  <a:srgbClr val="FFFFFF"/>
                </a:solidFill>
              </a:defRPr>
            </a:lvl1pPr>
          </a:lstStyle>
          <a:p>
            <a:fld id="{B5FD34E3-1BD6-4748-A425-436C6C18C25A}" type="slidenum">
              <a:rPr lang="en-US" smtClean="0"/>
              <a:pPr/>
              <a:t>‹#›</a:t>
            </a:fld>
            <a:endParaRPr lang="en-US"/>
          </a:p>
        </p:txBody>
      </p:sp>
      <p:sp>
        <p:nvSpPr>
          <p:cNvPr id="21" name="Text Placeholder 20"/>
          <p:cNvSpPr>
            <a:spLocks noGrp="1"/>
          </p:cNvSpPr>
          <p:nvPr>
            <p:ph type="body" idx="1"/>
          </p:nvPr>
        </p:nvSpPr>
        <p:spPr>
          <a:xfrm>
            <a:off x="829260" y="1865313"/>
            <a:ext cx="17338675" cy="71723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1" r:id="rId1"/>
    <p:sldLayoutId id="2147483666" r:id="rId2"/>
    <p:sldLayoutId id="2147483672" r:id="rId3"/>
    <p:sldLayoutId id="2147483670" r:id="rId4"/>
    <p:sldLayoutId id="2147483673" r:id="rId5"/>
    <p:sldLayoutId id="2147483668" r:id="rId6"/>
    <p:sldLayoutId id="2147483675" r:id="rId7"/>
    <p:sldLayoutId id="2147483667" r:id="rId8"/>
    <p:sldLayoutId id="2147483657" r:id="rId9"/>
    <p:sldLayoutId id="2147483674" r:id="rId10"/>
    <p:sldLayoutId id="2147483658" r:id="rId11"/>
    <p:sldLayoutId id="2147483664" r:id="rId12"/>
    <p:sldLayoutId id="2147483665" r:id="rId13"/>
    <p:sldLayoutId id="2147483659" r:id="rId14"/>
    <p:sldLayoutId id="2147483660" r:id="rId15"/>
    <p:sldLayoutId id="2147483662" r:id="rId16"/>
    <p:sldLayoutId id="2147483663" r:id="rId17"/>
    <p:sldLayoutId id="2147483661" r:id="rId18"/>
  </p:sldLayoutIdLst>
  <p:transition spd="med"/>
  <p:hf hdr="0" ftr="0" dt="0"/>
  <p:txStyles>
    <p:titleStyle>
      <a:lvl1pPr>
        <a:defRPr lang="en-US" sz="5400" b="0" i="0" dirty="0" smtClean="0">
          <a:solidFill>
            <a:schemeClr val="accent1"/>
          </a:solidFill>
          <a:latin typeface="Helvetica" panose="020B0604020202020204" pitchFamily="34" charset="0"/>
          <a:ea typeface="Helvetica" panose="020B0604020202020204" pitchFamily="34" charset="0"/>
          <a:cs typeface="Helvetica" panose="020B0604020202020204" pitchFamily="34" charset="0"/>
          <a:sym typeface="Open Sans Semibold"/>
        </a:defRPr>
      </a:lvl1pPr>
      <a:lvl2pPr>
        <a:defRPr sz="5000">
          <a:solidFill>
            <a:srgbClr val="535353"/>
          </a:solidFill>
          <a:latin typeface="Open Sans Semibold"/>
          <a:ea typeface="Open Sans Semibold"/>
          <a:cs typeface="Open Sans Semibold"/>
          <a:sym typeface="Open Sans Semibold"/>
        </a:defRPr>
      </a:lvl2pPr>
      <a:lvl3pPr>
        <a:defRPr sz="5000">
          <a:solidFill>
            <a:srgbClr val="535353"/>
          </a:solidFill>
          <a:latin typeface="Open Sans Semibold"/>
          <a:ea typeface="Open Sans Semibold"/>
          <a:cs typeface="Open Sans Semibold"/>
          <a:sym typeface="Open Sans Semibold"/>
        </a:defRPr>
      </a:lvl3pPr>
      <a:lvl4pPr>
        <a:defRPr sz="5000">
          <a:solidFill>
            <a:srgbClr val="535353"/>
          </a:solidFill>
          <a:latin typeface="Open Sans Semibold"/>
          <a:ea typeface="Open Sans Semibold"/>
          <a:cs typeface="Open Sans Semibold"/>
          <a:sym typeface="Open Sans Semibold"/>
        </a:defRPr>
      </a:lvl4pPr>
      <a:lvl5pPr>
        <a:defRPr sz="5000">
          <a:solidFill>
            <a:srgbClr val="535353"/>
          </a:solidFill>
          <a:latin typeface="Open Sans Semibold"/>
          <a:ea typeface="Open Sans Semibold"/>
          <a:cs typeface="Open Sans Semibold"/>
          <a:sym typeface="Open Sans Semibold"/>
        </a:defRPr>
      </a:lvl5pPr>
      <a:lvl6pPr>
        <a:defRPr sz="5000">
          <a:solidFill>
            <a:srgbClr val="535353"/>
          </a:solidFill>
          <a:latin typeface="Open Sans Semibold"/>
          <a:ea typeface="Open Sans Semibold"/>
          <a:cs typeface="Open Sans Semibold"/>
          <a:sym typeface="Open Sans Semibold"/>
        </a:defRPr>
      </a:lvl6pPr>
      <a:lvl7pPr>
        <a:defRPr sz="5000">
          <a:solidFill>
            <a:srgbClr val="535353"/>
          </a:solidFill>
          <a:latin typeface="Open Sans Semibold"/>
          <a:ea typeface="Open Sans Semibold"/>
          <a:cs typeface="Open Sans Semibold"/>
          <a:sym typeface="Open Sans Semibold"/>
        </a:defRPr>
      </a:lvl7pPr>
      <a:lvl8pPr>
        <a:defRPr sz="5000">
          <a:solidFill>
            <a:srgbClr val="535353"/>
          </a:solidFill>
          <a:latin typeface="Open Sans Semibold"/>
          <a:ea typeface="Open Sans Semibold"/>
          <a:cs typeface="Open Sans Semibold"/>
          <a:sym typeface="Open Sans Semibold"/>
        </a:defRPr>
      </a:lvl8pPr>
      <a:lvl9pPr>
        <a:defRPr sz="5000">
          <a:solidFill>
            <a:srgbClr val="535353"/>
          </a:solidFill>
          <a:latin typeface="Open Sans Semibold"/>
          <a:ea typeface="Open Sans Semibold"/>
          <a:cs typeface="Open Sans Semibold"/>
          <a:sym typeface="Open Sans Semibold"/>
        </a:defRPr>
      </a:lvl9pPr>
    </p:titleStyle>
    <p:bodyStyle>
      <a:lvl1pPr marL="0" indent="0">
        <a:lnSpc>
          <a:spcPct val="125000"/>
        </a:lnSpc>
        <a:spcAft>
          <a:spcPts val="1200"/>
        </a:spcAft>
        <a:buFont typeface="Arial" panose="020B0604020202020204" pitchFamily="34" charset="0"/>
        <a:buNone/>
        <a:defRPr lang="en-US" sz="3600" b="0" i="0" dirty="0" smtClean="0">
          <a:solidFill>
            <a:schemeClr val="tx1">
              <a:lumMod val="85000"/>
              <a:lumOff val="15000"/>
            </a:schemeClr>
          </a:solidFill>
          <a:latin typeface="Helvetica" panose="020B0604020202020204" pitchFamily="34" charset="0"/>
          <a:ea typeface="Helvetica" panose="020B0604020202020204" pitchFamily="34" charset="0"/>
          <a:cs typeface="Helvetica" panose="020B0604020202020204" pitchFamily="34" charset="0"/>
          <a:sym typeface="Calibri"/>
        </a:defRPr>
      </a:lvl1pPr>
      <a:lvl2pPr marL="461963" indent="-461963">
        <a:lnSpc>
          <a:spcPct val="125000"/>
        </a:lnSpc>
        <a:spcAft>
          <a:spcPts val="1200"/>
        </a:spcAft>
        <a:buSzPct val="90000"/>
        <a:buFont typeface="Wingdings" panose="05000000000000000000" pitchFamily="2" charset="2"/>
        <a:buChar char="§"/>
        <a:defRPr lang="en-US" sz="3200" b="0" i="0" dirty="0" smtClean="0">
          <a:solidFill>
            <a:schemeClr val="tx1">
              <a:lumMod val="85000"/>
              <a:lumOff val="15000"/>
            </a:schemeClr>
          </a:solidFill>
          <a:latin typeface="Helvetica" panose="020B0604020202020204" pitchFamily="34" charset="0"/>
          <a:ea typeface="Helvetica" panose="020B0604020202020204" pitchFamily="34" charset="0"/>
          <a:cs typeface="Helvetica" panose="020B0604020202020204" pitchFamily="34" charset="0"/>
          <a:sym typeface="Calibri"/>
        </a:defRPr>
      </a:lvl2pPr>
      <a:lvl3pPr marL="919162" indent="-457200">
        <a:lnSpc>
          <a:spcPct val="125000"/>
        </a:lnSpc>
        <a:spcAft>
          <a:spcPts val="1200"/>
        </a:spcAft>
        <a:buFont typeface="Calibri" panose="020F0502020204030204" pitchFamily="34" charset="0"/>
        <a:buChar char="›"/>
        <a:defRPr lang="en-US" sz="2800" b="1" i="1" dirty="0" smtClean="0">
          <a:solidFill>
            <a:schemeClr val="accent5">
              <a:lumMod val="50000"/>
            </a:schemeClr>
          </a:solidFill>
          <a:latin typeface="Helvetica" panose="020B0604020202020204" pitchFamily="34" charset="0"/>
          <a:ea typeface="Helvetica" panose="020B0604020202020204" pitchFamily="34" charset="0"/>
          <a:cs typeface="Helvetica" panose="020B0604020202020204" pitchFamily="34" charset="0"/>
          <a:sym typeface="Calibri"/>
        </a:defRPr>
      </a:lvl3pPr>
      <a:lvl4pPr marL="1376363" indent="-461963">
        <a:lnSpc>
          <a:spcPct val="125000"/>
        </a:lnSpc>
        <a:spcAft>
          <a:spcPts val="1200"/>
        </a:spcAft>
        <a:buFont typeface="Wingdings" panose="05000000000000000000" pitchFamily="2" charset="2"/>
        <a:buChar char="§"/>
        <a:defRPr lang="en-US" sz="2000" b="0" i="0" dirty="0" smtClean="0">
          <a:solidFill>
            <a:schemeClr val="tx1">
              <a:lumMod val="65000"/>
              <a:lumOff val="35000"/>
            </a:schemeClr>
          </a:solidFill>
          <a:latin typeface="Helvetica" panose="020B0604020202020204" pitchFamily="34" charset="0"/>
          <a:ea typeface="Helvetica" panose="020B0604020202020204" pitchFamily="34" charset="0"/>
          <a:cs typeface="Helvetica" panose="020B0604020202020204" pitchFamily="34" charset="0"/>
          <a:sym typeface="Calibri"/>
        </a:defRPr>
      </a:lvl4pPr>
      <a:lvl5pPr marL="1884363" indent="-508000">
        <a:lnSpc>
          <a:spcPct val="125000"/>
        </a:lnSpc>
        <a:spcAft>
          <a:spcPts val="1200"/>
        </a:spcAft>
        <a:buFont typeface="Calibri" panose="020F0502020204030204" pitchFamily="34" charset="0"/>
        <a:buChar char="»"/>
        <a:defRPr lang="en-US" sz="2000" b="1" i="0" dirty="0" smtClean="0">
          <a:latin typeface="Helvetica" panose="020B0604020202020204" pitchFamily="34" charset="0"/>
          <a:ea typeface="Helvetica" panose="020B0604020202020204" pitchFamily="34" charset="0"/>
          <a:cs typeface="Helvetica" panose="020B0604020202020204" pitchFamily="34" charset="0"/>
          <a:sym typeface="Calibri"/>
        </a:defRPr>
      </a:lvl5pPr>
      <a:lvl6pPr marL="571500" indent="-571500">
        <a:buFont typeface="Arial" panose="020B0604020202020204" pitchFamily="34" charset="0"/>
        <a:buChar char="•"/>
        <a:defRPr sz="4100" b="1" i="1">
          <a:latin typeface="Calibri"/>
          <a:ea typeface="Calibri"/>
          <a:cs typeface="Calibri"/>
          <a:sym typeface="Calibri"/>
        </a:defRPr>
      </a:lvl6pPr>
      <a:lvl7pPr marL="571500" indent="-571500">
        <a:buFont typeface="Arial" panose="020B0604020202020204" pitchFamily="34" charset="0"/>
        <a:buChar char="•"/>
        <a:defRPr sz="4100" b="1" i="1">
          <a:latin typeface="Calibri"/>
          <a:ea typeface="Calibri"/>
          <a:cs typeface="Calibri"/>
          <a:sym typeface="Calibri"/>
        </a:defRPr>
      </a:lvl7pPr>
      <a:lvl8pPr marL="1431925" indent="0">
        <a:buFont typeface="Calibri" panose="020F0502020204030204" pitchFamily="34" charset="0"/>
        <a:buNone/>
        <a:defRPr lang="en-US" sz="2800" b="1" i="1" dirty="0" smtClean="0">
          <a:solidFill>
            <a:schemeClr val="tx1">
              <a:lumMod val="85000"/>
              <a:lumOff val="15000"/>
            </a:schemeClr>
          </a:solidFill>
          <a:latin typeface="Calibri"/>
          <a:ea typeface="Calibri"/>
          <a:cs typeface="Calibri"/>
          <a:sym typeface="Calibri"/>
        </a:defRPr>
      </a:lvl8pPr>
      <a:lvl9pPr indent="3657600">
        <a:defRPr sz="4100" b="1" i="1">
          <a:latin typeface="Calibri"/>
          <a:ea typeface="Calibri"/>
          <a:cs typeface="Calibri"/>
          <a:sym typeface="Calibri"/>
        </a:defRPr>
      </a:lvl9pPr>
    </p:bodyStyle>
    <p:otherStyle>
      <a:lvl1pPr algn="r" defTabSz="457200">
        <a:defRPr sz="1200">
          <a:solidFill>
            <a:schemeClr val="tx1"/>
          </a:solidFill>
          <a:latin typeface="+mn-lt"/>
          <a:ea typeface="+mn-ea"/>
          <a:cs typeface="+mn-cs"/>
          <a:sym typeface="Calibri"/>
        </a:defRPr>
      </a:lvl1pPr>
      <a:lvl2pPr indent="457200" algn="r" defTabSz="457200">
        <a:defRPr sz="1200">
          <a:solidFill>
            <a:schemeClr val="tx1"/>
          </a:solidFill>
          <a:latin typeface="+mn-lt"/>
          <a:ea typeface="+mn-ea"/>
          <a:cs typeface="+mn-cs"/>
          <a:sym typeface="Calibri"/>
        </a:defRPr>
      </a:lvl2pPr>
      <a:lvl3pPr indent="914400" algn="r" defTabSz="457200">
        <a:defRPr sz="1200">
          <a:solidFill>
            <a:schemeClr val="tx1"/>
          </a:solidFill>
          <a:latin typeface="+mn-lt"/>
          <a:ea typeface="+mn-ea"/>
          <a:cs typeface="+mn-cs"/>
          <a:sym typeface="Calibri"/>
        </a:defRPr>
      </a:lvl3pPr>
      <a:lvl4pPr indent="1371600" algn="r" defTabSz="457200">
        <a:defRPr sz="1200">
          <a:solidFill>
            <a:schemeClr val="tx1"/>
          </a:solidFill>
          <a:latin typeface="+mn-lt"/>
          <a:ea typeface="+mn-ea"/>
          <a:cs typeface="+mn-cs"/>
          <a:sym typeface="Calibri"/>
        </a:defRPr>
      </a:lvl4pPr>
      <a:lvl5pPr indent="1828800" algn="r" defTabSz="457200">
        <a:defRPr sz="1200">
          <a:solidFill>
            <a:schemeClr val="tx1"/>
          </a:solidFill>
          <a:latin typeface="+mn-lt"/>
          <a:ea typeface="+mn-ea"/>
          <a:cs typeface="+mn-cs"/>
          <a:sym typeface="Calibri"/>
        </a:defRPr>
      </a:lvl5pPr>
      <a:lvl6pPr indent="2286000" algn="r" defTabSz="457200">
        <a:defRPr sz="1200">
          <a:solidFill>
            <a:schemeClr val="tx1"/>
          </a:solidFill>
          <a:latin typeface="+mn-lt"/>
          <a:ea typeface="+mn-ea"/>
          <a:cs typeface="+mn-cs"/>
          <a:sym typeface="Calibri"/>
        </a:defRPr>
      </a:lvl6pPr>
      <a:lvl7pPr indent="2743200" algn="r" defTabSz="457200">
        <a:defRPr sz="1200">
          <a:solidFill>
            <a:schemeClr val="tx1"/>
          </a:solidFill>
          <a:latin typeface="+mn-lt"/>
          <a:ea typeface="+mn-ea"/>
          <a:cs typeface="+mn-cs"/>
          <a:sym typeface="Calibri"/>
        </a:defRPr>
      </a:lvl7pPr>
      <a:lvl8pPr indent="3200400" algn="r" defTabSz="457200">
        <a:defRPr sz="1200">
          <a:solidFill>
            <a:schemeClr val="tx1"/>
          </a:solidFill>
          <a:latin typeface="+mn-lt"/>
          <a:ea typeface="+mn-ea"/>
          <a:cs typeface="+mn-cs"/>
          <a:sym typeface="Calibri"/>
        </a:defRPr>
      </a:lvl8pPr>
      <a:lvl9pPr indent="3657600" algn="r" defTabSz="457200">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twitter.com/secure_24" TargetMode="External"/><Relationship Id="rId5" Type="http://schemas.openxmlformats.org/officeDocument/2006/relationships/hyperlink" Target="mailto:jstanley734@gmail.com" TargetMode="External"/><Relationship Id="rId6" Type="http://schemas.openxmlformats.org/officeDocument/2006/relationships/hyperlink" Target="https://github.com/jstanley23" TargetMode="External"/><Relationship Id="rId7" Type="http://schemas.openxmlformats.org/officeDocument/2006/relationships/hyperlink" Target="http://www.zenoss.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hyperlink" Target="http://wiki.zenoss.org/Monitoring_Zenoss" TargetMode="External"/><Relationship Id="rId4" Type="http://schemas.openxmlformats.org/officeDocument/2006/relationships/hyperlink" Target="https://github.com/jstanley23/MonitoringZenoss" TargetMode="External"/><Relationship Id="rId5" Type="http://schemas.openxmlformats.org/officeDocument/2006/relationships/image" Target="../media/image38.jpe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image" Target="../media/image13.tiff"/><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10" Type="http://schemas.openxmlformats.org/officeDocument/2006/relationships/image" Target="../media/image14.tiff"/><Relationship Id="rId11" Type="http://schemas.openxmlformats.org/officeDocument/2006/relationships/image" Target="../media/image15.tiff"/><Relationship Id="rId12" Type="http://schemas.openxmlformats.org/officeDocument/2006/relationships/image" Target="../media/image16.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tiff"/><Relationship Id="rId16" Type="http://schemas.openxmlformats.org/officeDocument/2006/relationships/image" Target="../media/image20.tiff"/><Relationship Id="rId17" Type="http://schemas.openxmlformats.org/officeDocument/2006/relationships/image" Target="../media/image21.tiff"/><Relationship Id="rId18" Type="http://schemas.openxmlformats.org/officeDocument/2006/relationships/image" Target="../media/image22.tiff"/><Relationship Id="rId1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59353" y="3782261"/>
            <a:ext cx="16110210" cy="914400"/>
          </a:xfrm>
        </p:spPr>
        <p:txBody>
          <a:bodyPr/>
          <a:lstStyle/>
          <a:p>
            <a:r>
              <a:rPr lang="en-US" dirty="0" err="1" smtClean="0"/>
              <a:t>OwnIT</a:t>
            </a:r>
            <a:r>
              <a:rPr lang="en-US" dirty="0" smtClean="0"/>
              <a:t> Through Proactive Monitoring</a:t>
            </a:r>
            <a:endParaRPr lang="en-US" dirty="0"/>
          </a:p>
        </p:txBody>
      </p:sp>
      <p:sp>
        <p:nvSpPr>
          <p:cNvPr id="3" name="Text Placeholder 2"/>
          <p:cNvSpPr>
            <a:spLocks noGrp="1"/>
          </p:cNvSpPr>
          <p:nvPr>
            <p:ph type="body" sz="quarter" idx="12"/>
          </p:nvPr>
        </p:nvSpPr>
        <p:spPr/>
        <p:txBody>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a:t>
            </a:r>
          </a:p>
          <a:p>
            <a:r>
              <a:rPr lang="en-US" dirty="0"/>
              <a:t>Who will monitor the monitors themselves?</a:t>
            </a:r>
          </a:p>
        </p:txBody>
      </p:sp>
      <p:sp>
        <p:nvSpPr>
          <p:cNvPr id="4" name="Text Placeholder 3"/>
          <p:cNvSpPr>
            <a:spLocks noGrp="1"/>
          </p:cNvSpPr>
          <p:nvPr>
            <p:ph type="body" sz="quarter" idx="13"/>
          </p:nvPr>
        </p:nvSpPr>
        <p:spPr>
          <a:xfrm>
            <a:off x="3271712" y="6198139"/>
            <a:ext cx="8747392" cy="914400"/>
          </a:xfrm>
        </p:spPr>
        <p:txBody>
          <a:bodyPr/>
          <a:lstStyle/>
          <a:p>
            <a:r>
              <a:rPr lang="en-US" dirty="0" smtClean="0"/>
              <a:t>@jstanley232</a:t>
            </a:r>
            <a:endParaRPr lang="en-US" dirty="0"/>
          </a:p>
        </p:txBody>
      </p:sp>
      <p:pic>
        <p:nvPicPr>
          <p:cNvPr id="7" name="Picture Placeholder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546" r="1546"/>
          <a:stretch>
            <a:fillRect/>
          </a:stretch>
        </p:blipFill>
        <p:spPr>
          <a:noFill/>
        </p:spPr>
      </p:pic>
      <p:sp>
        <p:nvSpPr>
          <p:cNvPr id="6" name="Slide Number Placeholder 5"/>
          <p:cNvSpPr>
            <a:spLocks noGrp="1"/>
          </p:cNvSpPr>
          <p:nvPr>
            <p:ph type="sldNum" sz="quarter" idx="10"/>
          </p:nvPr>
        </p:nvSpPr>
        <p:spPr/>
        <p:txBody>
          <a:bodyPr/>
          <a:lstStyle/>
          <a:p>
            <a:fld id="{B5FD34E3-1BD6-4748-A425-436C6C18C25A}" type="slidenum">
              <a:rPr lang="en-US" smtClean="0"/>
              <a:pPr/>
              <a:t>1</a:t>
            </a:fld>
            <a:endParaRPr lang="en-US"/>
          </a:p>
        </p:txBody>
      </p:sp>
      <p:sp>
        <p:nvSpPr>
          <p:cNvPr id="8" name="TextBox 7"/>
          <p:cNvSpPr txBox="1"/>
          <p:nvPr/>
        </p:nvSpPr>
        <p:spPr>
          <a:xfrm>
            <a:off x="859353" y="7353300"/>
            <a:ext cx="5766036" cy="25853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smtClean="0">
                <a:solidFill>
                  <a:schemeClr val="bg1"/>
                </a:solidFill>
              </a:rPr>
              <a:t>Jason Stanley</a:t>
            </a:r>
          </a:p>
          <a:p>
            <a:r>
              <a:rPr lang="en-US" sz="2400" dirty="0" smtClean="0">
                <a:solidFill>
                  <a:schemeClr val="bg1"/>
                </a:solidFill>
              </a:rPr>
              <a:t>Enterprise </a:t>
            </a:r>
            <a:r>
              <a:rPr lang="en-US" sz="2400" dirty="0">
                <a:solidFill>
                  <a:schemeClr val="bg1"/>
                </a:solidFill>
              </a:rPr>
              <a:t>Monitoring Engineer </a:t>
            </a:r>
            <a:r>
              <a:rPr lang="en-US" sz="2400" dirty="0">
                <a:solidFill>
                  <a:schemeClr val="bg1"/>
                </a:solidFill>
                <a:hlinkClick r:id="rId4"/>
              </a:rPr>
              <a:t>@Secure_24</a:t>
            </a:r>
            <a:endParaRPr lang="en-US" sz="2400" dirty="0">
              <a:solidFill>
                <a:schemeClr val="bg1"/>
              </a:solidFill>
            </a:endParaRPr>
          </a:p>
          <a:p>
            <a:endParaRPr lang="en-US" sz="2400" dirty="0" smtClean="0">
              <a:solidFill>
                <a:schemeClr val="bg1"/>
              </a:solidFill>
              <a:hlinkClick r:id="rId5"/>
            </a:endParaRPr>
          </a:p>
          <a:p>
            <a:r>
              <a:rPr lang="en-US" sz="2400" dirty="0" smtClean="0">
                <a:solidFill>
                  <a:schemeClr val="bg1"/>
                </a:solidFill>
                <a:hlinkClick r:id="rId5"/>
              </a:rPr>
              <a:t>jstanley734@gmail.com</a:t>
            </a:r>
            <a:endParaRPr lang="en-US" sz="2400" dirty="0">
              <a:solidFill>
                <a:schemeClr val="bg1"/>
              </a:solidFill>
            </a:endParaRPr>
          </a:p>
          <a:p>
            <a:r>
              <a:rPr lang="en-US" sz="2400" dirty="0">
                <a:solidFill>
                  <a:schemeClr val="bg1"/>
                </a:solidFill>
                <a:hlinkClick r:id="rId6"/>
              </a:rPr>
              <a:t>Github.com/jstanley23</a:t>
            </a:r>
            <a:endParaRPr lang="en-US" sz="2400" dirty="0">
              <a:solidFill>
                <a:schemeClr val="bg1"/>
              </a:solidFill>
            </a:endParaRPr>
          </a:p>
          <a:p>
            <a:r>
              <a:rPr lang="en-US" sz="2400" dirty="0">
                <a:solidFill>
                  <a:schemeClr val="bg1"/>
                </a:solidFill>
                <a:hlinkClick r:id="rId7"/>
              </a:rPr>
              <a:t>Zenoss Community Forums/IRC</a:t>
            </a:r>
            <a:r>
              <a:rPr lang="en-US" sz="2400" dirty="0">
                <a:solidFill>
                  <a:schemeClr val="bg1"/>
                </a:solidFill>
              </a:rPr>
              <a:t>: jstanley</a:t>
            </a:r>
          </a:p>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73488156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Event Monitoring</a:t>
            </a:r>
            <a:endParaRPr lang="en-US" dirty="0"/>
          </a:p>
        </p:txBody>
      </p:sp>
      <p:sp>
        <p:nvSpPr>
          <p:cNvPr id="7" name="Text Placeholder 6"/>
          <p:cNvSpPr>
            <a:spLocks noGrp="1"/>
          </p:cNvSpPr>
          <p:nvPr>
            <p:ph type="body" sz="quarter" idx="10"/>
          </p:nvPr>
        </p:nvSpPr>
        <p:spPr>
          <a:xfrm>
            <a:off x="6172200" y="6020583"/>
            <a:ext cx="10760723" cy="3616375"/>
          </a:xfrm>
        </p:spPr>
        <p:txBody>
          <a:bodyPr/>
          <a:lstStyle/>
          <a:p>
            <a:r>
              <a:rPr lang="en-US" dirty="0" smtClean="0"/>
              <a:t>Event flow in Zenoss is one of the more important aspects of the tool. Without events, you will not be alerted to any issues in your environments.</a:t>
            </a:r>
          </a:p>
          <a:p>
            <a:r>
              <a:rPr lang="en-US" dirty="0" smtClean="0"/>
              <a:t>For this reason, we place a special need on monitoring this aspect.</a:t>
            </a:r>
            <a:endParaRPr lang="en-US" dirty="0"/>
          </a:p>
        </p:txBody>
      </p:sp>
      <p:pic>
        <p:nvPicPr>
          <p:cNvPr id="9218" name="Picture 2" descr="http://www.officialpsds.com/images/thumbs/champagne-glasses-psd99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499" y="281519"/>
            <a:ext cx="37814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mgc.allpostersimages.com/images/P-473-488-90/83/8300/A9XI300Z/posters/8-week-old-labrador-puppy-in-party-hat-and-streamers.jpg"/>
          <p:cNvPicPr>
            <a:picLocks noChangeAspect="1" noChangeArrowheads="1"/>
          </p:cNvPicPr>
          <p:nvPr/>
        </p:nvPicPr>
        <p:blipFill rotWithShape="1">
          <a:blip r:embed="rId3">
            <a:extLst>
              <a:ext uri="{28A0092B-C50C-407E-A947-70E740481C1C}">
                <a14:useLocalDpi xmlns:a14="http://schemas.microsoft.com/office/drawing/2010/main" val="0"/>
              </a:ext>
            </a:extLst>
          </a:blip>
          <a:srcRect b="7129"/>
          <a:stretch/>
        </p:blipFill>
        <p:spPr bwMode="auto">
          <a:xfrm>
            <a:off x="7130532" y="0"/>
            <a:ext cx="3095625" cy="43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20387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Monitoring from afar</a:t>
            </a:r>
            <a:endParaRPr lang="en-US" dirty="0"/>
          </a:p>
        </p:txBody>
      </p:sp>
      <p:sp>
        <p:nvSpPr>
          <p:cNvPr id="21" name="Text Placeholder 20"/>
          <p:cNvSpPr>
            <a:spLocks noGrp="1"/>
          </p:cNvSpPr>
          <p:nvPr>
            <p:ph type="body" sz="quarter" idx="12"/>
          </p:nvPr>
        </p:nvSpPr>
        <p:spPr>
          <a:xfrm>
            <a:off x="748708" y="1904900"/>
            <a:ext cx="13350064" cy="1897079"/>
          </a:xfrm>
        </p:spPr>
        <p:txBody>
          <a:bodyPr>
            <a:normAutofit/>
          </a:bodyPr>
          <a:lstStyle/>
          <a:p>
            <a:r>
              <a:rPr lang="en-US" b="0" dirty="0" smtClean="0"/>
              <a:t>We focus on monitoring Zenoss event flow from a remote location. In case Zenoss goes down, we will still get alerted.</a:t>
            </a:r>
            <a:endParaRPr lang="en-US" dirty="0"/>
          </a:p>
        </p:txBody>
      </p:sp>
      <p:sp>
        <p:nvSpPr>
          <p:cNvPr id="22" name="Text Placeholder 21"/>
          <p:cNvSpPr>
            <a:spLocks noGrp="1"/>
          </p:cNvSpPr>
          <p:nvPr>
            <p:ph type="body" sz="quarter" idx="13"/>
          </p:nvPr>
        </p:nvSpPr>
        <p:spPr/>
        <p:txBody>
          <a:bodyPr/>
          <a:lstStyle/>
          <a:p>
            <a:r>
              <a:rPr lang="en-US" dirty="0" smtClean="0"/>
              <a:t>Zenoss Webserver</a:t>
            </a:r>
          </a:p>
          <a:p>
            <a:r>
              <a:rPr lang="en-US" dirty="0" err="1" smtClean="0"/>
              <a:t>RabbitMQ</a:t>
            </a:r>
            <a:endParaRPr lang="en-US" dirty="0" smtClean="0"/>
          </a:p>
          <a:p>
            <a:pPr lvl="2"/>
            <a:r>
              <a:rPr lang="en-US" dirty="0" err="1" smtClean="0"/>
              <a:t>rawevents</a:t>
            </a:r>
            <a:endParaRPr lang="en-US" dirty="0" smtClean="0"/>
          </a:p>
          <a:p>
            <a:pPr lvl="2"/>
            <a:r>
              <a:rPr lang="en-US" dirty="0" err="1" smtClean="0"/>
              <a:t>zenevents</a:t>
            </a:r>
            <a:endParaRPr lang="en-US" dirty="0" smtClean="0"/>
          </a:p>
          <a:p>
            <a:pPr lvl="2"/>
            <a:r>
              <a:rPr lang="en-US" dirty="0" smtClean="0"/>
              <a:t>signal</a:t>
            </a:r>
          </a:p>
          <a:p>
            <a:endParaRPr lang="en-US" dirty="0" smtClean="0"/>
          </a:p>
          <a:p>
            <a:endParaRPr lang="en-US" dirty="0"/>
          </a:p>
          <a:p>
            <a:endParaRPr lang="en-US" dirty="0" smtClean="0"/>
          </a:p>
          <a:p>
            <a:r>
              <a:rPr lang="en-US" dirty="0" err="1" smtClean="0"/>
              <a:t>Zeneventserver</a:t>
            </a:r>
            <a:endParaRPr lang="en-US" dirty="0" smtClean="0"/>
          </a:p>
          <a:p>
            <a:r>
              <a:rPr lang="en-US" dirty="0" smtClean="0"/>
              <a:t>Synthetic Event Checks</a:t>
            </a:r>
          </a:p>
          <a:p>
            <a:pPr lvl="2"/>
            <a:r>
              <a:rPr lang="en-US" dirty="0" err="1" smtClean="0"/>
              <a:t>zeneventd</a:t>
            </a:r>
            <a:endParaRPr lang="en-US" dirty="0" smtClean="0"/>
          </a:p>
          <a:p>
            <a:pPr lvl="3"/>
            <a:r>
              <a:rPr lang="en-US" dirty="0" smtClean="0"/>
              <a:t>Event processing and transforms</a:t>
            </a:r>
          </a:p>
          <a:p>
            <a:pPr lvl="2"/>
            <a:r>
              <a:rPr lang="en-US" dirty="0" err="1" smtClean="0"/>
              <a:t>Zeneventserver</a:t>
            </a:r>
            <a:endParaRPr lang="en-US" dirty="0" smtClean="0"/>
          </a:p>
          <a:p>
            <a:pPr lvl="3"/>
            <a:r>
              <a:rPr lang="en-US" dirty="0" smtClean="0"/>
              <a:t>Changing event state</a:t>
            </a:r>
          </a:p>
          <a:p>
            <a:pPr lvl="2"/>
            <a:endParaRPr lang="en-US" dirty="0" smtClean="0"/>
          </a:p>
          <a:p>
            <a:pPr lvl="2"/>
            <a:endParaRPr lang="en-US" dirty="0"/>
          </a:p>
          <a:p>
            <a:pPr lvl="2"/>
            <a:endParaRPr lang="en-US" dirty="0" smtClean="0"/>
          </a:p>
        </p:txBody>
      </p:sp>
      <p:sp>
        <p:nvSpPr>
          <p:cNvPr id="23" name="Slide Number Placeholder 22"/>
          <p:cNvSpPr>
            <a:spLocks noGrp="1"/>
          </p:cNvSpPr>
          <p:nvPr>
            <p:ph type="sldNum" sz="quarter" idx="10"/>
          </p:nvPr>
        </p:nvSpPr>
        <p:spPr/>
        <p:txBody>
          <a:bodyPr/>
          <a:lstStyle/>
          <a:p>
            <a:fld id="{B5FD34E3-1BD6-4748-A425-436C6C18C25A}" type="slidenum">
              <a:rPr lang="en-US" smtClean="0"/>
              <a:pPr/>
              <a:t>11</a:t>
            </a:fld>
            <a:endParaRPr lang="en-US"/>
          </a:p>
        </p:txBody>
      </p:sp>
      <p:pic>
        <p:nvPicPr>
          <p:cNvPr id="4098" name="Picture 2" descr="http://pressbox.co.uk/images/logos/176404_24867844_9b3a855a1f_b.jpg"/>
          <p:cNvPicPr>
            <a:picLocks noChangeAspect="1" noChangeArrowheads="1"/>
          </p:cNvPicPr>
          <p:nvPr/>
        </p:nvPicPr>
        <p:blipFill rotWithShape="1">
          <a:blip r:embed="rId3">
            <a:extLst>
              <a:ext uri="{28A0092B-C50C-407E-A947-70E740481C1C}">
                <a14:useLocalDpi xmlns:a14="http://schemas.microsoft.com/office/drawing/2010/main" val="0"/>
              </a:ext>
            </a:extLst>
          </a:blip>
          <a:srcRect l="17383" t="10716" r="9895" b="33293"/>
          <a:stretch/>
        </p:blipFill>
        <p:spPr bwMode="auto">
          <a:xfrm>
            <a:off x="14098772" y="909923"/>
            <a:ext cx="4976037" cy="289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2525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Web (Http) checks</a:t>
            </a:r>
            <a:endParaRPr lang="en-US" dirty="0"/>
          </a:p>
        </p:txBody>
      </p:sp>
      <p:sp>
        <p:nvSpPr>
          <p:cNvPr id="11" name="Slide Number Placeholder 10"/>
          <p:cNvSpPr>
            <a:spLocks noGrp="1"/>
          </p:cNvSpPr>
          <p:nvPr>
            <p:ph type="sldNum" sz="quarter" idx="10"/>
          </p:nvPr>
        </p:nvSpPr>
        <p:spPr/>
        <p:txBody>
          <a:bodyPr/>
          <a:lstStyle/>
          <a:p>
            <a:fld id="{B5FD34E3-1BD6-4748-A425-436C6C18C25A}" type="slidenum">
              <a:rPr lang="en-US" smtClean="0"/>
              <a:pPr/>
              <a:t>12</a:t>
            </a:fld>
            <a:endParaRPr lang="en-US"/>
          </a:p>
        </p:txBody>
      </p:sp>
      <p:sp>
        <p:nvSpPr>
          <p:cNvPr id="19" name="Content Placeholder 18"/>
          <p:cNvSpPr>
            <a:spLocks noGrp="1"/>
          </p:cNvSpPr>
          <p:nvPr>
            <p:ph sz="quarter" idx="12"/>
          </p:nvPr>
        </p:nvSpPr>
        <p:spPr>
          <a:xfrm>
            <a:off x="7761767" y="1905652"/>
            <a:ext cx="11451649" cy="7832208"/>
          </a:xfrm>
        </p:spPr>
        <p:txBody>
          <a:bodyPr/>
          <a:lstStyle/>
          <a:p>
            <a:r>
              <a:rPr lang="en-US" dirty="0" smtClean="0"/>
              <a:t>Both </a:t>
            </a:r>
            <a:r>
              <a:rPr lang="en-US" dirty="0" err="1" smtClean="0"/>
              <a:t>zenwebserver</a:t>
            </a:r>
            <a:r>
              <a:rPr lang="en-US" dirty="0" smtClean="0"/>
              <a:t> and </a:t>
            </a:r>
            <a:r>
              <a:rPr lang="en-US" dirty="0" err="1" smtClean="0"/>
              <a:t>zeneventserver</a:t>
            </a:r>
            <a:r>
              <a:rPr lang="en-US" dirty="0" smtClean="0"/>
              <a:t> can be monitored with a simple http check.</a:t>
            </a:r>
            <a:endParaRPr lang="en-US" dirty="0"/>
          </a:p>
          <a:p>
            <a:pPr lvl="1"/>
            <a:r>
              <a:rPr lang="en-US" dirty="0" err="1"/>
              <a:t>z</a:t>
            </a:r>
            <a:r>
              <a:rPr lang="en-US" dirty="0" err="1" smtClean="0"/>
              <a:t>enwebserver</a:t>
            </a:r>
            <a:endParaRPr lang="en-US" dirty="0" smtClean="0"/>
          </a:p>
          <a:p>
            <a:pPr lvl="2"/>
            <a:r>
              <a:rPr lang="en-US" dirty="0" smtClean="0"/>
              <a:t>Http check to 8080 to the Dashboard URL with a regex</a:t>
            </a:r>
            <a:endParaRPr lang="en-US" dirty="0"/>
          </a:p>
          <a:p>
            <a:pPr lvl="3"/>
            <a:r>
              <a:rPr lang="en-US" dirty="0" smtClean="0"/>
              <a:t>/</a:t>
            </a:r>
            <a:r>
              <a:rPr lang="en-US" dirty="0" err="1" smtClean="0"/>
              <a:t>zport</a:t>
            </a:r>
            <a:r>
              <a:rPr lang="en-US" dirty="0" smtClean="0"/>
              <a:t>/</a:t>
            </a:r>
            <a:r>
              <a:rPr lang="en-US" dirty="0" err="1" smtClean="0"/>
              <a:t>dmd</a:t>
            </a:r>
            <a:r>
              <a:rPr lang="en-US" dirty="0" smtClean="0"/>
              <a:t>/Dashboard</a:t>
            </a:r>
            <a:endParaRPr lang="en-US" dirty="0"/>
          </a:p>
          <a:p>
            <a:pPr lvl="1"/>
            <a:r>
              <a:rPr lang="en-US" dirty="0" err="1"/>
              <a:t>z</a:t>
            </a:r>
            <a:r>
              <a:rPr lang="en-US" dirty="0" err="1" smtClean="0"/>
              <a:t>eneventserver</a:t>
            </a:r>
            <a:endParaRPr lang="en-US" dirty="0" smtClean="0"/>
          </a:p>
          <a:p>
            <a:pPr lvl="2"/>
            <a:r>
              <a:rPr lang="en-US" dirty="0" smtClean="0"/>
              <a:t>Http check to 8084 to hit the </a:t>
            </a:r>
            <a:r>
              <a:rPr lang="en-US" dirty="0" err="1" smtClean="0"/>
              <a:t>zeneventserver</a:t>
            </a:r>
            <a:r>
              <a:rPr lang="en-US" dirty="0" smtClean="0"/>
              <a:t> API</a:t>
            </a:r>
            <a:endParaRPr lang="en-US" dirty="0"/>
          </a:p>
          <a:p>
            <a:pPr lvl="3"/>
            <a:r>
              <a:rPr lang="en-US" dirty="0" smtClean="0"/>
              <a:t>/</a:t>
            </a:r>
            <a:r>
              <a:rPr lang="en-US" dirty="0" err="1" smtClean="0"/>
              <a:t>zeneventserver</a:t>
            </a:r>
            <a:r>
              <a:rPr lang="en-US" dirty="0" smtClean="0"/>
              <a:t>/</a:t>
            </a:r>
            <a:r>
              <a:rPr lang="en-US" dirty="0" err="1" smtClean="0"/>
              <a:t>api</a:t>
            </a:r>
            <a:r>
              <a:rPr lang="en-US" dirty="0" smtClean="0"/>
              <a:t>/1.0/events</a:t>
            </a:r>
            <a:endParaRPr lang="en-US" dirty="0"/>
          </a:p>
        </p:txBody>
      </p:sp>
      <p:pic>
        <p:nvPicPr>
          <p:cNvPr id="3076" name="Picture 4" descr="http://symbolics.com/wp-content/uploads/2015/03/domain-na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323" y="3009013"/>
            <a:ext cx="5458047" cy="409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790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RabbitMQ</a:t>
            </a:r>
            <a:endParaRPr lang="en-US" dirty="0"/>
          </a:p>
        </p:txBody>
      </p:sp>
      <p:sp>
        <p:nvSpPr>
          <p:cNvPr id="3" name="Slide Number Placeholder 2"/>
          <p:cNvSpPr>
            <a:spLocks noGrp="1"/>
          </p:cNvSpPr>
          <p:nvPr>
            <p:ph type="sldNum" sz="quarter" idx="10"/>
          </p:nvPr>
        </p:nvSpPr>
        <p:spPr/>
        <p:txBody>
          <a:bodyPr/>
          <a:lstStyle/>
          <a:p>
            <a:fld id="{B5FD34E3-1BD6-4748-A425-436C6C18C25A}" type="slidenum">
              <a:rPr lang="en-US" smtClean="0"/>
              <a:pPr/>
              <a:t>13</a:t>
            </a:fld>
            <a:endParaRPr lang="en-US"/>
          </a:p>
        </p:txBody>
      </p:sp>
      <p:sp>
        <p:nvSpPr>
          <p:cNvPr id="7" name="Content Placeholder 6"/>
          <p:cNvSpPr>
            <a:spLocks noGrp="1"/>
          </p:cNvSpPr>
          <p:nvPr>
            <p:ph sz="quarter" idx="11"/>
          </p:nvPr>
        </p:nvSpPr>
        <p:spPr/>
        <p:txBody>
          <a:bodyPr>
            <a:normAutofit/>
          </a:bodyPr>
          <a:lstStyle/>
          <a:p>
            <a:r>
              <a:rPr lang="en-US" dirty="0" smtClean="0"/>
              <a:t>Very important to monitor </a:t>
            </a:r>
            <a:r>
              <a:rPr lang="en-US" dirty="0" err="1" smtClean="0"/>
              <a:t>RabbitMQ</a:t>
            </a:r>
            <a:r>
              <a:rPr lang="en-US" dirty="0" smtClean="0"/>
              <a:t> queues. If something happens with </a:t>
            </a:r>
            <a:r>
              <a:rPr lang="en-US" dirty="0" err="1" smtClean="0"/>
              <a:t>RabbitMQ</a:t>
            </a:r>
            <a:r>
              <a:rPr lang="en-US" dirty="0" smtClean="0"/>
              <a:t>, event processing is compromised in Zenoss.</a:t>
            </a:r>
          </a:p>
          <a:p>
            <a:endParaRPr lang="en-US" dirty="0" smtClean="0"/>
          </a:p>
          <a:p>
            <a:r>
              <a:rPr lang="en-US" dirty="0" smtClean="0"/>
              <a:t>For this reason, we will monitor the queues remotely. Alerting on anything above a certain threshold.*</a:t>
            </a:r>
          </a:p>
          <a:p>
            <a:endParaRPr lang="en-US" dirty="0"/>
          </a:p>
          <a:p>
            <a:r>
              <a:rPr lang="en-US" sz="2400" dirty="0" smtClean="0"/>
              <a:t>* This threshold should be set depending on your environment.</a:t>
            </a:r>
            <a:endParaRPr lang="en-US" sz="2400" dirty="0"/>
          </a:p>
        </p:txBody>
      </p:sp>
      <p:sp>
        <p:nvSpPr>
          <p:cNvPr id="8" name="Content Placeholder 7"/>
          <p:cNvSpPr>
            <a:spLocks noGrp="1"/>
          </p:cNvSpPr>
          <p:nvPr>
            <p:ph sz="quarter" idx="12"/>
          </p:nvPr>
        </p:nvSpPr>
        <p:spPr/>
        <p:txBody>
          <a:bodyPr/>
          <a:lstStyle/>
          <a:p>
            <a:pPr lvl="1"/>
            <a:r>
              <a:rPr lang="en-US" dirty="0"/>
              <a:t>We see 3 queues are the most important.</a:t>
            </a:r>
          </a:p>
          <a:p>
            <a:pPr lvl="2"/>
            <a:r>
              <a:rPr lang="en-US" dirty="0" err="1"/>
              <a:t>rawevents</a:t>
            </a:r>
            <a:endParaRPr lang="en-US" dirty="0"/>
          </a:p>
          <a:p>
            <a:pPr lvl="3"/>
            <a:r>
              <a:rPr lang="en-US" dirty="0"/>
              <a:t>Where raw events from the collectors are sent</a:t>
            </a:r>
          </a:p>
          <a:p>
            <a:pPr lvl="2"/>
            <a:r>
              <a:rPr lang="en-US" dirty="0" err="1" smtClean="0"/>
              <a:t>zenevents</a:t>
            </a:r>
            <a:endParaRPr lang="en-US" dirty="0"/>
          </a:p>
          <a:p>
            <a:pPr lvl="3"/>
            <a:r>
              <a:rPr lang="en-US" dirty="0"/>
              <a:t>After events are processed by </a:t>
            </a:r>
            <a:r>
              <a:rPr lang="en-US" dirty="0" err="1"/>
              <a:t>zeneventd</a:t>
            </a:r>
            <a:r>
              <a:rPr lang="en-US" dirty="0"/>
              <a:t>, they are sent here for </a:t>
            </a:r>
            <a:r>
              <a:rPr lang="en-US" dirty="0" err="1"/>
              <a:t>zeneventserver</a:t>
            </a:r>
            <a:endParaRPr lang="en-US" dirty="0"/>
          </a:p>
          <a:p>
            <a:pPr lvl="2"/>
            <a:r>
              <a:rPr lang="en-US" dirty="0" smtClean="0"/>
              <a:t>signal</a:t>
            </a:r>
            <a:endParaRPr lang="en-US" dirty="0"/>
          </a:p>
          <a:p>
            <a:pPr lvl="3"/>
            <a:r>
              <a:rPr lang="en-US" dirty="0"/>
              <a:t>Events that are true for any trigger and need to be processed by a notification are sent here for </a:t>
            </a:r>
            <a:r>
              <a:rPr lang="en-US" dirty="0" err="1"/>
              <a:t>zenactiond</a:t>
            </a:r>
            <a:r>
              <a:rPr lang="en-US" dirty="0"/>
              <a:t> to process.</a:t>
            </a:r>
          </a:p>
        </p:txBody>
      </p:sp>
      <p:pic>
        <p:nvPicPr>
          <p:cNvPr id="10242" name="Picture 2" descr="http://rexrabbitsusa.com/wp-content/uploads/2015/03/FreeGreatPicture.com-20482-cute-rabbit.jpg"/>
          <p:cNvPicPr>
            <a:picLocks noChangeAspect="1" noChangeArrowheads="1"/>
          </p:cNvPicPr>
          <p:nvPr/>
        </p:nvPicPr>
        <p:blipFill rotWithShape="1">
          <a:blip r:embed="rId3">
            <a:extLst>
              <a:ext uri="{28A0092B-C50C-407E-A947-70E740481C1C}">
                <a14:useLocalDpi xmlns:a14="http://schemas.microsoft.com/office/drawing/2010/main" val="0"/>
              </a:ext>
            </a:extLst>
          </a:blip>
          <a:srcRect t="21389" b="7283"/>
          <a:stretch/>
        </p:blipFill>
        <p:spPr bwMode="auto">
          <a:xfrm>
            <a:off x="5551598" y="-215689"/>
            <a:ext cx="6441927" cy="2121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4840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Synthetic Checks</a:t>
            </a:r>
            <a:endParaRPr lang="en-US" dirty="0"/>
          </a:p>
        </p:txBody>
      </p:sp>
      <p:sp>
        <p:nvSpPr>
          <p:cNvPr id="3" name="Slide Number Placeholder 2"/>
          <p:cNvSpPr>
            <a:spLocks noGrp="1"/>
          </p:cNvSpPr>
          <p:nvPr>
            <p:ph type="sldNum" sz="quarter" idx="10"/>
          </p:nvPr>
        </p:nvSpPr>
        <p:spPr/>
        <p:txBody>
          <a:bodyPr/>
          <a:lstStyle/>
          <a:p>
            <a:fld id="{B5FD34E3-1BD6-4748-A425-436C6C18C25A}" type="slidenum">
              <a:rPr lang="en-US" smtClean="0"/>
              <a:pPr/>
              <a:t>14</a:t>
            </a:fld>
            <a:endParaRPr lang="en-US"/>
          </a:p>
        </p:txBody>
      </p:sp>
      <p:sp>
        <p:nvSpPr>
          <p:cNvPr id="7" name="Content Placeholder 6"/>
          <p:cNvSpPr>
            <a:spLocks noGrp="1"/>
          </p:cNvSpPr>
          <p:nvPr>
            <p:ph sz="quarter" idx="11"/>
          </p:nvPr>
        </p:nvSpPr>
        <p:spPr/>
        <p:txBody>
          <a:bodyPr>
            <a:normAutofit/>
          </a:bodyPr>
          <a:lstStyle/>
          <a:p>
            <a:pPr lvl="1"/>
            <a:r>
              <a:rPr lang="en-US" dirty="0"/>
              <a:t>Pre-existing event check</a:t>
            </a:r>
          </a:p>
          <a:p>
            <a:pPr lvl="2"/>
            <a:r>
              <a:rPr lang="en-US" dirty="0"/>
              <a:t>Checks the functionality of </a:t>
            </a:r>
            <a:r>
              <a:rPr lang="en-US" dirty="0" err="1"/>
              <a:t>zeneventserver</a:t>
            </a:r>
            <a:r>
              <a:rPr lang="en-US" dirty="0"/>
              <a:t> by</a:t>
            </a:r>
          </a:p>
          <a:p>
            <a:pPr lvl="3"/>
            <a:r>
              <a:rPr lang="en-US" dirty="0"/>
              <a:t>Acknowledging a pre-existing event *</a:t>
            </a:r>
          </a:p>
          <a:p>
            <a:pPr lvl="3"/>
            <a:r>
              <a:rPr lang="en-US" dirty="0"/>
              <a:t>Un-acknowledging a pre-existing event *</a:t>
            </a:r>
          </a:p>
          <a:p>
            <a:pPr lvl="2"/>
            <a:r>
              <a:rPr lang="en-US" dirty="0"/>
              <a:t>Verifies the following is up and running:</a:t>
            </a:r>
          </a:p>
          <a:p>
            <a:pPr lvl="3"/>
            <a:r>
              <a:rPr lang="en-US" dirty="0" err="1"/>
              <a:t>ZenDS</a:t>
            </a:r>
            <a:endParaRPr lang="en-US" dirty="0"/>
          </a:p>
          <a:p>
            <a:pPr lvl="3"/>
            <a:r>
              <a:rPr lang="en-US" dirty="0" err="1"/>
              <a:t>zeneventserver</a:t>
            </a:r>
            <a:endParaRPr lang="en-US" dirty="0"/>
          </a:p>
          <a:p>
            <a:pPr lvl="3"/>
            <a:r>
              <a:rPr lang="en-US" dirty="0" err="1"/>
              <a:t>zenwebserver</a:t>
            </a:r>
            <a:endParaRPr lang="en-US" dirty="0"/>
          </a:p>
          <a:p>
            <a:pPr lvl="2"/>
            <a:r>
              <a:rPr lang="en-US" dirty="0"/>
              <a:t>Only uses a single event, if the event is closed a new one must be created</a:t>
            </a:r>
          </a:p>
          <a:p>
            <a:pPr lvl="3">
              <a:buFont typeface="Arial" panose="020B0604020202020204" pitchFamily="34" charset="0"/>
              <a:buChar char="•"/>
            </a:pPr>
            <a:r>
              <a:rPr lang="en-US" dirty="0"/>
              <a:t>Script can be used to create event for you and provide the event ID to use</a:t>
            </a:r>
          </a:p>
          <a:p>
            <a:pPr lvl="1"/>
            <a:endParaRPr lang="en-US" dirty="0"/>
          </a:p>
        </p:txBody>
      </p:sp>
      <p:sp>
        <p:nvSpPr>
          <p:cNvPr id="8" name="Content Placeholder 7"/>
          <p:cNvSpPr>
            <a:spLocks noGrp="1"/>
          </p:cNvSpPr>
          <p:nvPr>
            <p:ph sz="quarter" idx="12"/>
          </p:nvPr>
        </p:nvSpPr>
        <p:spPr/>
        <p:txBody>
          <a:bodyPr>
            <a:normAutofit/>
          </a:bodyPr>
          <a:lstStyle/>
          <a:p>
            <a:pPr lvl="1"/>
            <a:r>
              <a:rPr lang="en-US" dirty="0" smtClean="0"/>
              <a:t>New </a:t>
            </a:r>
            <a:r>
              <a:rPr lang="en-US" dirty="0"/>
              <a:t>event check</a:t>
            </a:r>
          </a:p>
          <a:p>
            <a:pPr lvl="2"/>
            <a:r>
              <a:rPr lang="en-US" dirty="0"/>
              <a:t>Checks the Zenoss event process by:</a:t>
            </a:r>
          </a:p>
          <a:p>
            <a:pPr lvl="3"/>
            <a:r>
              <a:rPr lang="en-US" dirty="0"/>
              <a:t>Opening a new event</a:t>
            </a:r>
          </a:p>
          <a:p>
            <a:pPr lvl="3"/>
            <a:r>
              <a:rPr lang="en-US" dirty="0"/>
              <a:t>Finding new event</a:t>
            </a:r>
          </a:p>
          <a:p>
            <a:pPr lvl="3"/>
            <a:r>
              <a:rPr lang="en-US" dirty="0"/>
              <a:t>Verifying event was modified by transform</a:t>
            </a:r>
          </a:p>
          <a:p>
            <a:pPr lvl="3"/>
            <a:r>
              <a:rPr lang="en-US" dirty="0"/>
              <a:t>Closing event</a:t>
            </a:r>
          </a:p>
          <a:p>
            <a:pPr lvl="3"/>
            <a:r>
              <a:rPr lang="en-US" dirty="0"/>
              <a:t>Verifying event was closed</a:t>
            </a:r>
          </a:p>
          <a:p>
            <a:pPr lvl="2"/>
            <a:r>
              <a:rPr lang="en-US" dirty="0"/>
              <a:t>Verifies the following is up and running:</a:t>
            </a:r>
          </a:p>
          <a:p>
            <a:pPr lvl="3"/>
            <a:r>
              <a:rPr lang="en-US" dirty="0" err="1"/>
              <a:t>ZenDS</a:t>
            </a:r>
            <a:endParaRPr lang="en-US" dirty="0"/>
          </a:p>
          <a:p>
            <a:pPr lvl="3"/>
            <a:r>
              <a:rPr lang="en-US" dirty="0" err="1"/>
              <a:t>zenwebserver</a:t>
            </a:r>
            <a:endParaRPr lang="en-US" dirty="0"/>
          </a:p>
          <a:p>
            <a:pPr lvl="3"/>
            <a:r>
              <a:rPr lang="en-US" dirty="0" err="1"/>
              <a:t>zeneventd</a:t>
            </a:r>
            <a:endParaRPr lang="en-US" dirty="0"/>
          </a:p>
          <a:p>
            <a:pPr lvl="3"/>
            <a:r>
              <a:rPr lang="en-US" dirty="0" err="1"/>
              <a:t>zeneventserver</a:t>
            </a:r>
            <a:endParaRPr lang="en-US" dirty="0"/>
          </a:p>
          <a:p>
            <a:pPr lvl="2"/>
            <a:r>
              <a:rPr lang="en-US" dirty="0"/>
              <a:t>Creates a new event each and every time</a:t>
            </a:r>
          </a:p>
          <a:p>
            <a:pPr lvl="3">
              <a:buFont typeface="Arial" panose="020B0604020202020204" pitchFamily="34" charset="0"/>
              <a:buChar char="•"/>
            </a:pPr>
            <a:endParaRPr lang="en-US" dirty="0"/>
          </a:p>
        </p:txBody>
      </p:sp>
      <p:pic>
        <p:nvPicPr>
          <p:cNvPr id="11270" name="Picture 6" descr="https://images2.cardekho.com/images/carNewsEditorImages/20150928_134947/16664/features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639" y="1"/>
            <a:ext cx="3934459" cy="254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50842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86806" y="1078102"/>
            <a:ext cx="10285884" cy="9310498"/>
          </a:xfrm>
          <a:prstGeom prst="rect">
            <a:avLst/>
          </a:prstGeom>
        </p:spPr>
      </p:pic>
    </p:spTree>
    <p:extLst>
      <p:ext uri="{BB962C8B-B14F-4D97-AF65-F5344CB8AC3E}">
        <p14:creationId xmlns:p14="http://schemas.microsoft.com/office/powerpoint/2010/main" val="409796558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51096" y="1323269"/>
            <a:ext cx="7063114" cy="2501410"/>
          </a:xfrm>
        </p:spPr>
        <p:txBody>
          <a:bodyPr>
            <a:normAutofit/>
          </a:bodyPr>
          <a:lstStyle/>
          <a:p>
            <a:r>
              <a:rPr lang="en-US" dirty="0" smtClean="0"/>
              <a:t>Take </a:t>
            </a:r>
            <a:r>
              <a:rPr lang="en-US" dirty="0" err="1" smtClean="0"/>
              <a:t>Aways</a:t>
            </a:r>
            <a:endParaRPr lang="en-US" dirty="0"/>
          </a:p>
        </p:txBody>
      </p:sp>
      <p:sp>
        <p:nvSpPr>
          <p:cNvPr id="7" name="Text Placeholder 6"/>
          <p:cNvSpPr>
            <a:spLocks noGrp="1"/>
          </p:cNvSpPr>
          <p:nvPr>
            <p:ph type="body" sz="quarter" idx="10"/>
          </p:nvPr>
        </p:nvSpPr>
        <p:spPr>
          <a:xfrm>
            <a:off x="6172201" y="4588483"/>
            <a:ext cx="10760723" cy="4770537"/>
          </a:xfrm>
        </p:spPr>
        <p:txBody>
          <a:bodyPr/>
          <a:lstStyle/>
          <a:p>
            <a:r>
              <a:rPr lang="en-US" dirty="0" smtClean="0"/>
              <a:t>The script we use for monitoring can be found on the community wiki or on github.com</a:t>
            </a:r>
          </a:p>
          <a:p>
            <a:r>
              <a:rPr lang="en-US" dirty="0" smtClean="0"/>
              <a:t>Along with documentation on how to use it.</a:t>
            </a:r>
          </a:p>
          <a:p>
            <a:endParaRPr lang="en-US" dirty="0" smtClean="0"/>
          </a:p>
          <a:p>
            <a:r>
              <a:rPr lang="en-US" dirty="0">
                <a:hlinkClick r:id="rId3"/>
              </a:rPr>
              <a:t>http://</a:t>
            </a:r>
            <a:r>
              <a:rPr lang="en-US" dirty="0" smtClean="0">
                <a:hlinkClick r:id="rId3"/>
              </a:rPr>
              <a:t>wiki.zenoss.org/Monitoring_Zenoss</a:t>
            </a:r>
            <a:endParaRPr lang="en-US" dirty="0" smtClean="0"/>
          </a:p>
          <a:p>
            <a:r>
              <a:rPr lang="en-US" dirty="0">
                <a:hlinkClick r:id="rId4"/>
              </a:rPr>
              <a:t>https://</a:t>
            </a:r>
            <a:r>
              <a:rPr lang="en-US" dirty="0" smtClean="0">
                <a:hlinkClick r:id="rId4"/>
              </a:rPr>
              <a:t>github.com/jstanley23/MonitoringZenoss</a:t>
            </a:r>
            <a:endParaRPr lang="en-US" dirty="0" smtClean="0"/>
          </a:p>
        </p:txBody>
      </p:sp>
      <p:pic>
        <p:nvPicPr>
          <p:cNvPr id="12290" name="Picture 2" descr="http://rsistewardship.s3.amazonaws.com/wp-content/uploads/giving-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14210" y="617927"/>
            <a:ext cx="5866758" cy="39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1374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750" y="7427912"/>
            <a:ext cx="7200899" cy="1637881"/>
          </a:xfrm>
        </p:spPr>
        <p:txBody>
          <a:bodyPr>
            <a:normAutofit/>
          </a:bodyPr>
          <a:lstStyle/>
          <a:p>
            <a:r>
              <a:rPr lang="en-US" dirty="0" smtClean="0">
                <a:solidFill>
                  <a:srgbClr val="002800"/>
                </a:solidFill>
              </a:rPr>
              <a:t>Question me this</a:t>
            </a:r>
            <a:endParaRPr lang="en-US" dirty="0">
              <a:solidFill>
                <a:srgbClr val="0028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012" y="3875087"/>
            <a:ext cx="3648075" cy="3552825"/>
          </a:xfrm>
          <a:prstGeom prst="rect">
            <a:avLst/>
          </a:prstGeom>
        </p:spPr>
      </p:pic>
    </p:spTree>
    <p:extLst>
      <p:ext uri="{BB962C8B-B14F-4D97-AF65-F5344CB8AC3E}">
        <p14:creationId xmlns:p14="http://schemas.microsoft.com/office/powerpoint/2010/main" val="192925769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5FD34E3-1BD6-4748-A425-436C6C18C25A}" type="slidenum">
              <a:rPr lang="en-US" smtClean="0"/>
              <a:pPr/>
              <a:t>2</a:t>
            </a:fld>
            <a:endParaRPr lang="en-US"/>
          </a:p>
        </p:txBody>
      </p:sp>
      <p:sp>
        <p:nvSpPr>
          <p:cNvPr id="3" name="Title 2"/>
          <p:cNvSpPr>
            <a:spLocks noGrp="1"/>
          </p:cNvSpPr>
          <p:nvPr>
            <p:ph type="title"/>
          </p:nvPr>
        </p:nvSpPr>
        <p:spPr/>
        <p:txBody>
          <a:bodyPr/>
          <a:lstStyle/>
          <a:p>
            <a:r>
              <a:rPr lang="en-US" dirty="0" smtClean="0"/>
              <a:t>  </a:t>
            </a:r>
            <a:endParaRPr lang="en-US" dirty="0"/>
          </a:p>
        </p:txBody>
      </p:sp>
      <p:sp>
        <p:nvSpPr>
          <p:cNvPr id="4" name="Text Placeholder 3"/>
          <p:cNvSpPr>
            <a:spLocks noGrp="1"/>
          </p:cNvSpPr>
          <p:nvPr>
            <p:ph type="body" sz="quarter" idx="11"/>
          </p:nvPr>
        </p:nvSpPr>
        <p:spPr/>
        <p:txBody>
          <a:bodyPr>
            <a:normAutofit fontScale="77500" lnSpcReduction="20000"/>
          </a:bodyPr>
          <a:lstStyle/>
          <a:p>
            <a:r>
              <a:rPr lang="en-US" dirty="0"/>
              <a:t>Secure-24 has 15 years of experience delivering managed IT operations, application hosting and cloud services to enterprises worldwide. We </a:t>
            </a:r>
            <a:r>
              <a:rPr lang="en-US" dirty="0" smtClean="0"/>
              <a:t>manage SAP, Oracle, Hyperion, JD Edwards, and </a:t>
            </a:r>
            <a:r>
              <a:rPr lang="en-US" dirty="0"/>
              <a:t>other mission critical applications across all industries </a:t>
            </a:r>
            <a:r>
              <a:rPr lang="en-US" dirty="0" smtClean="0"/>
              <a:t>and for </a:t>
            </a:r>
            <a:r>
              <a:rPr lang="en-US" dirty="0"/>
              <a:t>businesses of every size.  Our industry-leading client satisfaction rates result from lowering IT operational costs and our relentless focus on superior service and support.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582" y="1092859"/>
            <a:ext cx="6886575" cy="2628900"/>
          </a:xfrm>
          <a:prstGeom prst="rect">
            <a:avLst/>
          </a:prstGeom>
        </p:spPr>
      </p:pic>
    </p:spTree>
    <p:extLst>
      <p:ext uri="{BB962C8B-B14F-4D97-AF65-F5344CB8AC3E}">
        <p14:creationId xmlns:p14="http://schemas.microsoft.com/office/powerpoint/2010/main" val="413434049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7394" y="1330903"/>
            <a:ext cx="14173500" cy="1637881"/>
          </a:xfrm>
        </p:spPr>
        <p:txBody>
          <a:bodyPr>
            <a:normAutofit fontScale="90000"/>
          </a:bodyPr>
          <a:lstStyle/>
          <a:p>
            <a:r>
              <a:rPr lang="en-US" dirty="0" smtClean="0"/>
              <a:t>Zenoss is the primary monitoring tool for infrastructure, client devices and applications.</a:t>
            </a:r>
            <a:endParaRPr lang="en-US" dirty="0"/>
          </a:p>
        </p:txBody>
      </p:sp>
      <p:sp>
        <p:nvSpPr>
          <p:cNvPr id="6" name="Slide Number Placeholder 5"/>
          <p:cNvSpPr>
            <a:spLocks noGrp="1"/>
          </p:cNvSpPr>
          <p:nvPr>
            <p:ph type="sldNum" sz="quarter" idx="10"/>
          </p:nvPr>
        </p:nvSpPr>
        <p:spPr/>
        <p:txBody>
          <a:bodyPr/>
          <a:lstStyle/>
          <a:p>
            <a:fld id="{B5FD34E3-1BD6-4748-A425-436C6C18C25A}" type="slidenum">
              <a:rPr lang="en-US" smtClean="0"/>
              <a:pPr/>
              <a:t>3</a:t>
            </a:fld>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7018" y="5846084"/>
            <a:ext cx="1915151" cy="1077272"/>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27589" y="5764839"/>
            <a:ext cx="1870909" cy="1086639"/>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995765" y="7115077"/>
            <a:ext cx="2133381" cy="1600036"/>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17666" y="4192902"/>
            <a:ext cx="1107631" cy="1274398"/>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80093" y="11231975"/>
            <a:ext cx="267270" cy="259171"/>
          </a:xfrm>
          <a:prstGeom prst="rect">
            <a:avLst/>
          </a:prstGeom>
        </p:spPr>
      </p:pic>
      <p:pic>
        <p:nvPicPr>
          <p:cNvPr id="15" name="Picture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116195" y="7629704"/>
            <a:ext cx="2162658" cy="865063"/>
          </a:xfrm>
          <a:prstGeom prst="rect">
            <a:avLst/>
          </a:prstGeom>
        </p:spPr>
      </p:pic>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60914" y="2827460"/>
            <a:ext cx="2200537" cy="1503210"/>
          </a:xfrm>
          <a:prstGeom prst="rect">
            <a:avLst/>
          </a:prstGeom>
        </p:spPr>
      </p:pic>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03022" y="9735865"/>
            <a:ext cx="2988716" cy="871708"/>
          </a:xfrm>
          <a:prstGeom prst="rect">
            <a:avLst/>
          </a:prstGeom>
        </p:spPr>
      </p:pic>
      <p:pic>
        <p:nvPicPr>
          <p:cNvPr id="19" name="Picture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801447" y="6110136"/>
            <a:ext cx="3990400" cy="1589925"/>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2961254" y="8914046"/>
            <a:ext cx="2162044" cy="1328444"/>
          </a:xfrm>
          <a:prstGeom prst="rect">
            <a:avLst/>
          </a:prstGeom>
        </p:spPr>
      </p:pic>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809923" y="9592120"/>
            <a:ext cx="3257998" cy="1832925"/>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45231" y="7346587"/>
            <a:ext cx="1762680" cy="1431296"/>
          </a:xfrm>
          <a:prstGeom prst="rect">
            <a:avLst/>
          </a:prstGeom>
        </p:spPr>
      </p:pic>
      <p:pic>
        <p:nvPicPr>
          <p:cNvPr id="23" name="Picture 2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43380" y="7817249"/>
            <a:ext cx="4181864" cy="1328930"/>
          </a:xfrm>
          <a:prstGeom prst="rect">
            <a:avLst/>
          </a:prstGeom>
        </p:spPr>
      </p:pic>
      <p:pic>
        <p:nvPicPr>
          <p:cNvPr id="24" name="Picture 2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06685" y="9592120"/>
            <a:ext cx="2920678" cy="1446581"/>
          </a:xfrm>
          <a:prstGeom prst="rect">
            <a:avLst/>
          </a:prstGeom>
        </p:spPr>
      </p:pic>
      <p:pic>
        <p:nvPicPr>
          <p:cNvPr id="25" name="Picture 2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129755" y="5001803"/>
            <a:ext cx="1709177" cy="883966"/>
          </a:xfrm>
          <a:prstGeom prst="rect">
            <a:avLst/>
          </a:prstGeom>
        </p:spPr>
      </p:pic>
      <p:pic>
        <p:nvPicPr>
          <p:cNvPr id="26" name="Picture 2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544954" y="4125226"/>
            <a:ext cx="3293978" cy="467744"/>
          </a:xfrm>
          <a:prstGeom prst="rect">
            <a:avLst/>
          </a:prstGeom>
        </p:spPr>
      </p:pic>
      <p:pic>
        <p:nvPicPr>
          <p:cNvPr id="1028" name="Picture 4" descr="http://www.itbiz.ua/media/images/f5logo3.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14436" y="7798123"/>
            <a:ext cx="20955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iwtechnologies.com/images/blog/VMWare.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681512" y="4399268"/>
            <a:ext cx="2560825" cy="8063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2/2d/Riverbed_logo.svg/2000px-Riverbed_logo.svg.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118685" y="5010863"/>
            <a:ext cx="2458177" cy="716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etsyncnetwork.com/wp-content/uploads/2014/08/citrix-logo1.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60413" y="5253934"/>
            <a:ext cx="2298915" cy="22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54984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51096" y="1323269"/>
            <a:ext cx="7063114" cy="2501410"/>
          </a:xfrm>
        </p:spPr>
        <p:txBody>
          <a:bodyPr>
            <a:normAutofit fontScale="90000"/>
          </a:bodyPr>
          <a:lstStyle/>
          <a:p>
            <a:r>
              <a:rPr lang="en-US" dirty="0" smtClean="0"/>
              <a:t>Replaced other monitoring platforms </a:t>
            </a:r>
            <a:br>
              <a:rPr lang="en-US" dirty="0" smtClean="0"/>
            </a:br>
            <a:r>
              <a:rPr lang="en-US" dirty="0" smtClean="0"/>
              <a:t>with Zenoss</a:t>
            </a:r>
            <a:endParaRPr lang="en-US" dirty="0"/>
          </a:p>
        </p:txBody>
      </p:sp>
      <p:sp>
        <p:nvSpPr>
          <p:cNvPr id="7" name="Text Placeholder 6"/>
          <p:cNvSpPr>
            <a:spLocks noGrp="1"/>
          </p:cNvSpPr>
          <p:nvPr>
            <p:ph type="body" sz="quarter" idx="10"/>
          </p:nvPr>
        </p:nvSpPr>
        <p:spPr>
          <a:xfrm>
            <a:off x="6172201" y="4588483"/>
            <a:ext cx="10760723" cy="4078039"/>
          </a:xfrm>
        </p:spPr>
        <p:txBody>
          <a:bodyPr/>
          <a:lstStyle/>
          <a:p>
            <a:pPr marL="571500" indent="-571500">
              <a:buFont typeface="Arial" panose="020B0604020202020204" pitchFamily="34" charset="0"/>
              <a:buChar char="•"/>
            </a:pPr>
            <a:r>
              <a:rPr lang="en-US" dirty="0" smtClean="0"/>
              <a:t>Oracle Enterprise Manager</a:t>
            </a:r>
          </a:p>
          <a:p>
            <a:pPr marL="571500" indent="-571500">
              <a:buFont typeface="Arial" panose="020B0604020202020204" pitchFamily="34" charset="0"/>
              <a:buChar char="•"/>
            </a:pPr>
            <a:r>
              <a:rPr lang="en-US" dirty="0" err="1" smtClean="0"/>
              <a:t>Solarwinds</a:t>
            </a:r>
            <a:endParaRPr lang="en-US" dirty="0" smtClean="0"/>
          </a:p>
          <a:p>
            <a:pPr marL="571500" indent="-571500">
              <a:buFont typeface="Arial" panose="020B0604020202020204" pitchFamily="34" charset="0"/>
              <a:buChar char="•"/>
            </a:pPr>
            <a:r>
              <a:rPr lang="en-US" dirty="0" err="1" smtClean="0"/>
              <a:t>Nimsoft</a:t>
            </a:r>
            <a:endParaRPr lang="en-US" dirty="0" smtClean="0"/>
          </a:p>
          <a:p>
            <a:pPr marL="571500" indent="-571500">
              <a:buFont typeface="Arial" panose="020B0604020202020204" pitchFamily="34" charset="0"/>
              <a:buChar char="•"/>
            </a:pPr>
            <a:r>
              <a:rPr lang="en-US" dirty="0" smtClean="0"/>
              <a:t>Nagios</a:t>
            </a:r>
          </a:p>
          <a:p>
            <a:pPr marL="571500" indent="-571500">
              <a:buFont typeface="Arial" panose="020B0604020202020204" pitchFamily="34" charset="0"/>
              <a:buChar char="•"/>
            </a:pPr>
            <a:r>
              <a:rPr lang="en-US" dirty="0" smtClean="0"/>
              <a:t>Tidal</a:t>
            </a:r>
            <a:endParaRPr lang="en-US" dirty="0"/>
          </a:p>
        </p:txBody>
      </p:sp>
      <p:pic>
        <p:nvPicPr>
          <p:cNvPr id="2050" name="Picture 2" descr="http://s2.quickmeme.com/img/17/173b5db079d284ce2d16886eebc2c69abc4bd6aea8c53377bc19072975171a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210" y="1323268"/>
            <a:ext cx="6545258" cy="855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97810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51096" y="1323269"/>
            <a:ext cx="10574754" cy="2501410"/>
          </a:xfrm>
        </p:spPr>
        <p:txBody>
          <a:bodyPr>
            <a:normAutofit/>
          </a:bodyPr>
          <a:lstStyle/>
          <a:p>
            <a:r>
              <a:rPr lang="en-US" dirty="0" smtClean="0"/>
              <a:t>Primary Zenoss environment</a:t>
            </a:r>
            <a:endParaRPr lang="en-US" dirty="0"/>
          </a:p>
        </p:txBody>
      </p:sp>
      <p:sp>
        <p:nvSpPr>
          <p:cNvPr id="7" name="Text Placeholder 6"/>
          <p:cNvSpPr>
            <a:spLocks noGrp="1"/>
          </p:cNvSpPr>
          <p:nvPr>
            <p:ph type="body" sz="quarter" idx="10"/>
          </p:nvPr>
        </p:nvSpPr>
        <p:spPr>
          <a:xfrm>
            <a:off x="6172201" y="3936412"/>
            <a:ext cx="10760723" cy="6386364"/>
          </a:xfrm>
        </p:spPr>
        <p:txBody>
          <a:bodyPr/>
          <a:lstStyle/>
          <a:p>
            <a:pPr marL="571500" indent="-571500">
              <a:buFont typeface="Arial" panose="020B0604020202020204" pitchFamily="34" charset="0"/>
              <a:buChar char="•"/>
            </a:pPr>
            <a:r>
              <a:rPr lang="en-US" dirty="0" smtClean="0"/>
              <a:t>Zenoss 4.2.5 RPS 538</a:t>
            </a:r>
          </a:p>
          <a:p>
            <a:pPr marL="571500" indent="-571500">
              <a:buFont typeface="Arial" panose="020B0604020202020204" pitchFamily="34" charset="0"/>
              <a:buChar char="•"/>
            </a:pPr>
            <a:r>
              <a:rPr lang="en-US" dirty="0" smtClean="0"/>
              <a:t>100+ </a:t>
            </a:r>
            <a:r>
              <a:rPr lang="en-US" dirty="0" err="1" smtClean="0"/>
              <a:t>ZenPacks</a:t>
            </a:r>
            <a:endParaRPr lang="en-US" dirty="0" smtClean="0"/>
          </a:p>
          <a:p>
            <a:pPr marL="571500" indent="-571500">
              <a:buFont typeface="Arial" panose="020B0604020202020204" pitchFamily="34" charset="0"/>
              <a:buChar char="•"/>
            </a:pPr>
            <a:r>
              <a:rPr lang="en-US" dirty="0" smtClean="0"/>
              <a:t>9k+ devices</a:t>
            </a:r>
          </a:p>
          <a:p>
            <a:pPr marL="571500" indent="-571500">
              <a:buFont typeface="Arial" panose="020B0604020202020204" pitchFamily="34" charset="0"/>
              <a:buChar char="•"/>
            </a:pPr>
            <a:r>
              <a:rPr lang="en-US" dirty="0" smtClean="0"/>
              <a:t>1.7m+ data points</a:t>
            </a:r>
          </a:p>
          <a:p>
            <a:pPr marL="571500" indent="-571500">
              <a:buFont typeface="Arial" panose="020B0604020202020204" pitchFamily="34" charset="0"/>
              <a:buChar char="•"/>
            </a:pPr>
            <a:r>
              <a:rPr lang="en-US" dirty="0" smtClean="0"/>
              <a:t>Dedicated servers</a:t>
            </a:r>
          </a:p>
          <a:p>
            <a:pPr marL="1490662" lvl="2" indent="-571500">
              <a:buFont typeface="Arial" panose="020B0604020202020204" pitchFamily="34" charset="0"/>
              <a:buChar char="•"/>
            </a:pPr>
            <a:r>
              <a:rPr lang="en-US" dirty="0" smtClean="0"/>
              <a:t>3 dedicated Hubs</a:t>
            </a:r>
          </a:p>
          <a:p>
            <a:pPr marL="1490662" lvl="2" indent="-571500">
              <a:buFont typeface="Arial" panose="020B0604020202020204" pitchFamily="34" charset="0"/>
              <a:buChar char="•"/>
            </a:pPr>
            <a:r>
              <a:rPr lang="en-US" dirty="0" smtClean="0"/>
              <a:t>16 dedicated multi-tenant collectors</a:t>
            </a:r>
          </a:p>
          <a:p>
            <a:pPr marL="1490662" lvl="2" indent="-571500">
              <a:buFont typeface="Arial" panose="020B0604020202020204" pitchFamily="34" charset="0"/>
              <a:buChar char="•"/>
            </a:pPr>
            <a:r>
              <a:rPr lang="en-US" dirty="0" smtClean="0"/>
              <a:t>9 customer dedicated collectors</a:t>
            </a:r>
          </a:p>
        </p:txBody>
      </p:sp>
    </p:spTree>
    <p:extLst>
      <p:ext uri="{BB962C8B-B14F-4D97-AF65-F5344CB8AC3E}">
        <p14:creationId xmlns:p14="http://schemas.microsoft.com/office/powerpoint/2010/main" val="215793319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Monitoring from within</a:t>
            </a:r>
            <a:endParaRPr lang="en-US" dirty="0"/>
          </a:p>
        </p:txBody>
      </p:sp>
      <p:sp>
        <p:nvSpPr>
          <p:cNvPr id="21" name="Text Placeholder 20"/>
          <p:cNvSpPr>
            <a:spLocks noGrp="1"/>
          </p:cNvSpPr>
          <p:nvPr>
            <p:ph type="body" sz="quarter" idx="12"/>
          </p:nvPr>
        </p:nvSpPr>
        <p:spPr>
          <a:xfrm>
            <a:off x="748708" y="2282582"/>
            <a:ext cx="17527260" cy="1897079"/>
          </a:xfrm>
        </p:spPr>
        <p:txBody>
          <a:bodyPr>
            <a:normAutofit/>
          </a:bodyPr>
          <a:lstStyle/>
          <a:p>
            <a:endParaRPr lang="en-US" b="0" dirty="0" smtClean="0"/>
          </a:p>
          <a:p>
            <a:r>
              <a:rPr lang="en-US" dirty="0" smtClean="0"/>
              <a:t>Zenoss provides a lot of built-in self monitoring and additional </a:t>
            </a:r>
            <a:r>
              <a:rPr lang="en-US" dirty="0" err="1" smtClean="0"/>
              <a:t>ZenPacks</a:t>
            </a:r>
            <a:r>
              <a:rPr lang="en-US" dirty="0"/>
              <a:t>.</a:t>
            </a:r>
          </a:p>
        </p:txBody>
      </p:sp>
      <p:sp>
        <p:nvSpPr>
          <p:cNvPr id="22" name="Text Placeholder 21"/>
          <p:cNvSpPr>
            <a:spLocks noGrp="1"/>
          </p:cNvSpPr>
          <p:nvPr>
            <p:ph type="body" sz="quarter" idx="13"/>
          </p:nvPr>
        </p:nvSpPr>
        <p:spPr>
          <a:xfrm>
            <a:off x="748708" y="4565958"/>
            <a:ext cx="17527260" cy="5375791"/>
          </a:xfrm>
        </p:spPr>
        <p:txBody>
          <a:bodyPr/>
          <a:lstStyle/>
          <a:p>
            <a:r>
              <a:rPr lang="en-US" dirty="0" smtClean="0"/>
              <a:t>Zenoss Daemons</a:t>
            </a:r>
          </a:p>
          <a:p>
            <a:pPr lvl="2"/>
            <a:r>
              <a:rPr lang="en-US" dirty="0" smtClean="0"/>
              <a:t>Processes</a:t>
            </a:r>
          </a:p>
          <a:p>
            <a:pPr lvl="2"/>
            <a:r>
              <a:rPr lang="en-US" dirty="0" smtClean="0"/>
              <a:t>Heartbeats</a:t>
            </a:r>
          </a:p>
          <a:p>
            <a:pPr marL="461962" lvl="2" indent="0">
              <a:buNone/>
            </a:pPr>
            <a:endParaRPr lang="en-US" dirty="0" smtClean="0"/>
          </a:p>
          <a:p>
            <a:r>
              <a:rPr lang="en-US" dirty="0" smtClean="0"/>
              <a:t>Zenoss Toolbox Scans</a:t>
            </a:r>
          </a:p>
          <a:p>
            <a:r>
              <a:rPr lang="en-US" dirty="0" err="1"/>
              <a:t>Tracebacks</a:t>
            </a:r>
            <a:r>
              <a:rPr lang="en-US" dirty="0"/>
              <a:t> and exceptions </a:t>
            </a:r>
          </a:p>
          <a:p>
            <a:r>
              <a:rPr lang="en-US" dirty="0"/>
              <a:t> </a:t>
            </a:r>
            <a:r>
              <a:rPr lang="en-US" dirty="0" err="1"/>
              <a:t>ZenPacks</a:t>
            </a:r>
            <a:endParaRPr lang="en-US" dirty="0"/>
          </a:p>
          <a:p>
            <a:pPr lvl="2"/>
            <a:r>
              <a:rPr lang="en-US" dirty="0" err="1"/>
              <a:t>ZenPacks.zenoss.MySqlMonitor</a:t>
            </a:r>
            <a:r>
              <a:rPr lang="en-US" dirty="0"/>
              <a:t> </a:t>
            </a:r>
          </a:p>
          <a:p>
            <a:pPr lvl="2"/>
            <a:r>
              <a:rPr lang="en-US" dirty="0" err="1"/>
              <a:t>ZenPacks.Zenoss.RabbitMQ</a:t>
            </a:r>
            <a:endParaRPr lang="en-US" dirty="0"/>
          </a:p>
          <a:p>
            <a:pPr lvl="2"/>
            <a:r>
              <a:rPr lang="en-US" dirty="0" err="1" smtClean="0"/>
              <a:t>ZenPacks.Zenoss.Memcached</a:t>
            </a:r>
            <a:endParaRPr lang="en-US" dirty="0" smtClean="0"/>
          </a:p>
          <a:p>
            <a:pPr lvl="2"/>
            <a:endParaRPr lang="en-US" dirty="0" smtClean="0"/>
          </a:p>
        </p:txBody>
      </p:sp>
      <p:sp>
        <p:nvSpPr>
          <p:cNvPr id="23" name="Slide Number Placeholder 22"/>
          <p:cNvSpPr>
            <a:spLocks noGrp="1"/>
          </p:cNvSpPr>
          <p:nvPr>
            <p:ph type="sldNum" sz="quarter" idx="10"/>
          </p:nvPr>
        </p:nvSpPr>
        <p:spPr/>
        <p:txBody>
          <a:bodyPr/>
          <a:lstStyle/>
          <a:p>
            <a:fld id="{B5FD34E3-1BD6-4748-A425-436C6C18C25A}" type="slidenum">
              <a:rPr lang="en-US" smtClean="0"/>
              <a:pPr/>
              <a:t>6</a:t>
            </a:fld>
            <a:endParaRPr lang="en-US"/>
          </a:p>
        </p:txBody>
      </p:sp>
      <p:pic>
        <p:nvPicPr>
          <p:cNvPr id="5122" name="Picture 2" descr="http://d3w4m0c6jsn8az.cloudfront.net/wp-content/uploads/sites/8/2016/04/14154641/Doctor-Strange-Trailer-World-Premiere.jpg"/>
          <p:cNvPicPr>
            <a:picLocks noChangeAspect="1" noChangeArrowheads="1"/>
          </p:cNvPicPr>
          <p:nvPr/>
        </p:nvPicPr>
        <p:blipFill rotWithShape="1">
          <a:blip r:embed="rId3">
            <a:extLst>
              <a:ext uri="{28A0092B-C50C-407E-A947-70E740481C1C}">
                <a14:useLocalDpi xmlns:a14="http://schemas.microsoft.com/office/drawing/2010/main" val="0"/>
              </a:ext>
            </a:extLst>
          </a:blip>
          <a:srcRect t="20601" b="32931"/>
          <a:stretch/>
        </p:blipFill>
        <p:spPr bwMode="auto">
          <a:xfrm>
            <a:off x="8594629" y="372606"/>
            <a:ext cx="9681339" cy="253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45821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Daemon monitoring</a:t>
            </a:r>
            <a:endParaRPr lang="en-US" dirty="0"/>
          </a:p>
        </p:txBody>
      </p:sp>
      <p:sp>
        <p:nvSpPr>
          <p:cNvPr id="4" name="Content Placeholder 3"/>
          <p:cNvSpPr>
            <a:spLocks noGrp="1"/>
          </p:cNvSpPr>
          <p:nvPr>
            <p:ph sz="quarter" idx="11"/>
          </p:nvPr>
        </p:nvSpPr>
        <p:spPr/>
        <p:txBody>
          <a:bodyPr/>
          <a:lstStyle/>
          <a:p>
            <a:pPr marL="0" lvl="1" indent="0">
              <a:buNone/>
            </a:pPr>
            <a:r>
              <a:rPr lang="en-US" dirty="0" smtClean="0"/>
              <a:t>Built-in Methods</a:t>
            </a:r>
            <a:endParaRPr lang="en-US" dirty="0"/>
          </a:p>
          <a:p>
            <a:pPr lvl="1"/>
            <a:r>
              <a:rPr lang="en-US" dirty="0" smtClean="0"/>
              <a:t>Process</a:t>
            </a:r>
            <a:endParaRPr lang="en-US" dirty="0"/>
          </a:p>
          <a:p>
            <a:pPr lvl="2"/>
            <a:r>
              <a:rPr lang="en-US" dirty="0" smtClean="0"/>
              <a:t>Most daemon processes are already added</a:t>
            </a:r>
          </a:p>
          <a:p>
            <a:pPr lvl="2"/>
            <a:r>
              <a:rPr lang="en-US" dirty="0" smtClean="0"/>
              <a:t>Polls every 3 minutes</a:t>
            </a:r>
          </a:p>
          <a:p>
            <a:pPr lvl="2"/>
            <a:r>
              <a:rPr lang="en-US" dirty="0" smtClean="0"/>
              <a:t>Monitors CPU, memory, and count</a:t>
            </a:r>
            <a:endParaRPr lang="en-US" dirty="0"/>
          </a:p>
          <a:p>
            <a:pPr lvl="1"/>
            <a:r>
              <a:rPr lang="en-US" dirty="0" smtClean="0"/>
              <a:t>/Status/Heartbeat</a:t>
            </a:r>
          </a:p>
          <a:p>
            <a:pPr lvl="2"/>
            <a:r>
              <a:rPr lang="en-US" dirty="0" smtClean="0"/>
              <a:t>Takes longer to spawn event than processes</a:t>
            </a:r>
          </a:p>
          <a:p>
            <a:pPr lvl="2"/>
            <a:r>
              <a:rPr lang="en-US" dirty="0" smtClean="0"/>
              <a:t>Can signify issues with the daemon or hub</a:t>
            </a:r>
            <a:endParaRPr lang="en-US" dirty="0"/>
          </a:p>
          <a:p>
            <a:pPr lvl="1"/>
            <a:r>
              <a:rPr lang="en-US" dirty="0" smtClean="0"/>
              <a:t>Note:</a:t>
            </a:r>
          </a:p>
          <a:p>
            <a:pPr lvl="2"/>
            <a:r>
              <a:rPr lang="en-US" dirty="0" smtClean="0"/>
              <a:t>Verify new daemons are added to processes</a:t>
            </a:r>
          </a:p>
          <a:p>
            <a:pPr lvl="2"/>
            <a:r>
              <a:rPr lang="en-US" dirty="0" smtClean="0"/>
              <a:t>Heartbeats are same instance only</a:t>
            </a:r>
            <a:endParaRPr lang="en-US" dirty="0"/>
          </a:p>
        </p:txBody>
      </p:sp>
      <p:sp>
        <p:nvSpPr>
          <p:cNvPr id="14" name="Slide Number Placeholder 13"/>
          <p:cNvSpPr>
            <a:spLocks noGrp="1"/>
          </p:cNvSpPr>
          <p:nvPr>
            <p:ph type="sldNum" sz="quarter" idx="10"/>
          </p:nvPr>
        </p:nvSpPr>
        <p:spPr/>
        <p:txBody>
          <a:bodyPr/>
          <a:lstStyle/>
          <a:p>
            <a:fld id="{B5FD34E3-1BD6-4748-A425-436C6C18C25A}" type="slidenum">
              <a:rPr lang="en-US" smtClean="0"/>
              <a:pPr/>
              <a:t>7</a:t>
            </a:fld>
            <a:endParaRPr lang="en-US"/>
          </a:p>
        </p:txBody>
      </p:sp>
      <p:pic>
        <p:nvPicPr>
          <p:cNvPr id="6146" name="Picture 2" descr="http://www.oklahomaheart.com/sites/default/files/HeartMonitoring.jpg"/>
          <p:cNvPicPr>
            <a:picLocks noGrp="1" noChangeAspect="1" noChangeArrowheads="1"/>
          </p:cNvPicPr>
          <p:nvPr>
            <p:ph type="pic" sz="quarter" idx="13"/>
          </p:nvPr>
        </p:nvPicPr>
        <p:blipFill>
          <a:blip r:embed="rId3" cstate="print">
            <a:extLst>
              <a:ext uri="{28A0092B-C50C-407E-A947-70E740481C1C}">
                <a14:useLocalDpi xmlns:a14="http://schemas.microsoft.com/office/drawing/2010/main" val="0"/>
              </a:ext>
            </a:extLst>
          </a:blip>
          <a:srcRect l="9792" r="9792"/>
          <a:stretch>
            <a:fillRect/>
          </a:stretch>
        </p:blipFill>
        <p:spPr bwMode="auto">
          <a:xfrm>
            <a:off x="10388504" y="1905135"/>
            <a:ext cx="8824913" cy="783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97818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Zenoss </a:t>
            </a:r>
            <a:r>
              <a:rPr lang="en-US" dirty="0" err="1" smtClean="0"/>
              <a:t>ZenPacks</a:t>
            </a:r>
            <a:endParaRPr lang="en-US" dirty="0"/>
          </a:p>
        </p:txBody>
      </p:sp>
      <p:sp>
        <p:nvSpPr>
          <p:cNvPr id="4" name="Content Placeholder 3"/>
          <p:cNvSpPr>
            <a:spLocks noGrp="1"/>
          </p:cNvSpPr>
          <p:nvPr>
            <p:ph sz="quarter" idx="11"/>
          </p:nvPr>
        </p:nvSpPr>
        <p:spPr/>
        <p:txBody>
          <a:bodyPr/>
          <a:lstStyle/>
          <a:p>
            <a:pPr lvl="1"/>
            <a:r>
              <a:rPr lang="en-US" dirty="0" err="1" smtClean="0"/>
              <a:t>ZenPacks.zenoss.MySqlMonitor</a:t>
            </a:r>
            <a:r>
              <a:rPr lang="en-US" dirty="0" smtClean="0"/>
              <a:t> *</a:t>
            </a:r>
            <a:endParaRPr lang="en-US" dirty="0"/>
          </a:p>
          <a:p>
            <a:pPr lvl="2"/>
            <a:r>
              <a:rPr lang="en-US" dirty="0" smtClean="0"/>
              <a:t>Critical to monitor up/down</a:t>
            </a:r>
          </a:p>
          <a:p>
            <a:pPr lvl="2"/>
            <a:r>
              <a:rPr lang="en-US" dirty="0" smtClean="0"/>
              <a:t>Primary use internal is graphs and trending </a:t>
            </a:r>
          </a:p>
          <a:p>
            <a:pPr lvl="1"/>
            <a:r>
              <a:rPr lang="en-US" dirty="0" err="1" smtClean="0"/>
              <a:t>ZenPacks.Zenoss.RabbitMQ</a:t>
            </a:r>
            <a:r>
              <a:rPr lang="en-US" dirty="0" smtClean="0"/>
              <a:t> *</a:t>
            </a:r>
          </a:p>
          <a:p>
            <a:pPr lvl="2"/>
            <a:r>
              <a:rPr lang="en-US" dirty="0" smtClean="0"/>
              <a:t>Critical to monitor up/down</a:t>
            </a:r>
          </a:p>
          <a:p>
            <a:pPr lvl="2"/>
            <a:r>
              <a:rPr lang="en-US" dirty="0" smtClean="0"/>
              <a:t>Primary use internal is graphs and trending</a:t>
            </a:r>
            <a:endParaRPr lang="en-US" dirty="0"/>
          </a:p>
          <a:p>
            <a:pPr lvl="1"/>
            <a:r>
              <a:rPr lang="en-US" dirty="0" err="1" smtClean="0"/>
              <a:t>ZenPacks.Zenoss.Memcached</a:t>
            </a:r>
            <a:endParaRPr lang="en-US" dirty="0" smtClean="0"/>
          </a:p>
          <a:p>
            <a:pPr lvl="2"/>
            <a:r>
              <a:rPr lang="en-US" dirty="0" smtClean="0"/>
              <a:t>Can be monitoring internally for up/down</a:t>
            </a:r>
          </a:p>
          <a:p>
            <a:pPr lvl="2"/>
            <a:r>
              <a:rPr lang="en-US" dirty="0" smtClean="0"/>
              <a:t>Can have negative user experience if down</a:t>
            </a:r>
          </a:p>
          <a:p>
            <a:pPr lvl="2"/>
            <a:endParaRPr lang="en-US" dirty="0"/>
          </a:p>
          <a:p>
            <a:pPr marL="461962" lvl="2" indent="0">
              <a:buNone/>
            </a:pPr>
            <a:r>
              <a:rPr lang="en-US" sz="2000" dirty="0" smtClean="0"/>
              <a:t>*Should monitor externally</a:t>
            </a:r>
            <a:endParaRPr lang="en-US" sz="2000" dirty="0"/>
          </a:p>
        </p:txBody>
      </p:sp>
      <p:sp>
        <p:nvSpPr>
          <p:cNvPr id="14" name="Slide Number Placeholder 13"/>
          <p:cNvSpPr>
            <a:spLocks noGrp="1"/>
          </p:cNvSpPr>
          <p:nvPr>
            <p:ph type="sldNum" sz="quarter" idx="10"/>
          </p:nvPr>
        </p:nvSpPr>
        <p:spPr/>
        <p:txBody>
          <a:bodyPr/>
          <a:lstStyle/>
          <a:p>
            <a:fld id="{B5FD34E3-1BD6-4748-A425-436C6C18C25A}" type="slidenum">
              <a:rPr lang="en-US" smtClean="0"/>
              <a:pPr/>
              <a:t>8</a:t>
            </a:fld>
            <a:endParaRPr lang="en-US"/>
          </a:p>
        </p:txBody>
      </p:sp>
      <p:pic>
        <p:nvPicPr>
          <p:cNvPr id="7170" name="Picture 2" descr="https://galaxz.zenoss.com/wp-content/uploads/2016/03/zenoss-speakers-macron-234x1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1751" y="3605273"/>
            <a:ext cx="5488433" cy="4432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02315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Zenoss Toolbox Scans and Exceptions Events</a:t>
            </a:r>
            <a:endParaRPr lang="en-US" dirty="0"/>
          </a:p>
        </p:txBody>
      </p:sp>
      <p:sp>
        <p:nvSpPr>
          <p:cNvPr id="4" name="Content Placeholder 3"/>
          <p:cNvSpPr>
            <a:spLocks noGrp="1"/>
          </p:cNvSpPr>
          <p:nvPr>
            <p:ph sz="quarter" idx="11"/>
          </p:nvPr>
        </p:nvSpPr>
        <p:spPr/>
        <p:txBody>
          <a:bodyPr>
            <a:normAutofit/>
          </a:bodyPr>
          <a:lstStyle/>
          <a:p>
            <a:pPr marL="0" lvl="1" indent="0">
              <a:buNone/>
            </a:pPr>
            <a:r>
              <a:rPr lang="en-US" dirty="0"/>
              <a:t>https://github.com/zenoss/zenoss.toolbox</a:t>
            </a:r>
          </a:p>
          <a:p>
            <a:pPr lvl="1"/>
            <a:r>
              <a:rPr lang="en-US" dirty="0" smtClean="0"/>
              <a:t>Setup scans in </a:t>
            </a:r>
            <a:r>
              <a:rPr lang="en-US" dirty="0" err="1" smtClean="0"/>
              <a:t>crontab</a:t>
            </a:r>
            <a:r>
              <a:rPr lang="en-US" dirty="0" smtClean="0"/>
              <a:t> to set and forget</a:t>
            </a:r>
          </a:p>
          <a:p>
            <a:pPr lvl="1"/>
            <a:r>
              <a:rPr lang="en-US" dirty="0"/>
              <a:t>All toolbox scans now create events!</a:t>
            </a:r>
          </a:p>
          <a:p>
            <a:pPr lvl="1"/>
            <a:r>
              <a:rPr lang="en-US" dirty="0" smtClean="0"/>
              <a:t>Warning:</a:t>
            </a:r>
          </a:p>
          <a:p>
            <a:pPr lvl="2"/>
            <a:r>
              <a:rPr lang="en-US" dirty="0" smtClean="0"/>
              <a:t>Do not run </a:t>
            </a:r>
            <a:r>
              <a:rPr lang="en-US" dirty="0" err="1" smtClean="0"/>
              <a:t>zencatalogscan</a:t>
            </a:r>
            <a:r>
              <a:rPr lang="en-US" dirty="0" smtClean="0"/>
              <a:t> –f without </a:t>
            </a:r>
            <a:r>
              <a:rPr lang="en-US" dirty="0" err="1" smtClean="0"/>
              <a:t>zenrelationscan</a:t>
            </a:r>
            <a:r>
              <a:rPr lang="en-US" dirty="0" smtClean="0"/>
              <a:t> and </a:t>
            </a:r>
            <a:r>
              <a:rPr lang="en-US" dirty="0" err="1" smtClean="0"/>
              <a:t>findposkeyerror</a:t>
            </a:r>
            <a:r>
              <a:rPr lang="en-US" dirty="0"/>
              <a:t> </a:t>
            </a:r>
            <a:r>
              <a:rPr lang="en-US" dirty="0" smtClean="0"/>
              <a:t>coming back clean first.</a:t>
            </a:r>
            <a:endParaRPr lang="en-US" dirty="0"/>
          </a:p>
          <a:p>
            <a:pPr marL="461962" lvl="2" indent="0">
              <a:buNone/>
            </a:pPr>
            <a:endParaRPr lang="en-US" sz="2000" dirty="0"/>
          </a:p>
        </p:txBody>
      </p:sp>
      <p:sp>
        <p:nvSpPr>
          <p:cNvPr id="14" name="Slide Number Placeholder 13"/>
          <p:cNvSpPr>
            <a:spLocks noGrp="1"/>
          </p:cNvSpPr>
          <p:nvPr>
            <p:ph type="sldNum" sz="quarter" idx="10"/>
          </p:nvPr>
        </p:nvSpPr>
        <p:spPr/>
        <p:txBody>
          <a:bodyPr/>
          <a:lstStyle/>
          <a:p>
            <a:fld id="{B5FD34E3-1BD6-4748-A425-436C6C18C25A}" type="slidenum">
              <a:rPr lang="en-US" smtClean="0"/>
              <a:pPr/>
              <a:t>9</a:t>
            </a:fld>
            <a:endParaRPr lang="en-US"/>
          </a:p>
        </p:txBody>
      </p:sp>
      <p:sp>
        <p:nvSpPr>
          <p:cNvPr id="6" name="Content Placeholder 3"/>
          <p:cNvSpPr txBox="1">
            <a:spLocks/>
          </p:cNvSpPr>
          <p:nvPr/>
        </p:nvSpPr>
        <p:spPr>
          <a:xfrm>
            <a:off x="10388467" y="1900988"/>
            <a:ext cx="8824950" cy="7832208"/>
          </a:xfrm>
          <a:prstGeom prst="rect">
            <a:avLst/>
          </a:prstGeom>
        </p:spPr>
        <p:txBody>
          <a:bodyPr vert="horz" lIns="91440" tIns="45720" rIns="91440" bIns="45720" rtlCol="0">
            <a:normAutofit/>
          </a:bodyPr>
          <a:lstStyle>
            <a:lvl1pPr marL="0" indent="0">
              <a:lnSpc>
                <a:spcPct val="125000"/>
              </a:lnSpc>
              <a:spcAft>
                <a:spcPts val="1200"/>
              </a:spcAft>
              <a:buFont typeface="Arial" panose="020B0604020202020204" pitchFamily="34" charset="0"/>
              <a:buNone/>
              <a:defRPr lang="en-US" sz="3600" b="0" i="0" dirty="0" smtClean="0">
                <a:solidFill>
                  <a:schemeClr val="tx1">
                    <a:lumMod val="85000"/>
                    <a:lumOff val="15000"/>
                  </a:schemeClr>
                </a:solidFill>
                <a:latin typeface="Helvetica" panose="020B0604020202020204" pitchFamily="34" charset="0"/>
                <a:ea typeface="Helvetica" panose="020B0604020202020204" pitchFamily="34" charset="0"/>
                <a:cs typeface="Helvetica" panose="020B0604020202020204" pitchFamily="34" charset="0"/>
                <a:sym typeface="Calibri"/>
              </a:defRPr>
            </a:lvl1pPr>
            <a:lvl2pPr marL="461963" indent="-461963">
              <a:lnSpc>
                <a:spcPct val="125000"/>
              </a:lnSpc>
              <a:spcAft>
                <a:spcPts val="1200"/>
              </a:spcAft>
              <a:buSzPct val="90000"/>
              <a:buFont typeface="Wingdings" panose="05000000000000000000" pitchFamily="2" charset="2"/>
              <a:buChar char="§"/>
              <a:defRPr lang="en-US" sz="3200" b="0" i="0">
                <a:solidFill>
                  <a:schemeClr val="tx1">
                    <a:lumMod val="85000"/>
                    <a:lumOff val="15000"/>
                  </a:schemeClr>
                </a:solidFill>
                <a:latin typeface="Helvetica" panose="020B0604020202020204" pitchFamily="34" charset="0"/>
                <a:ea typeface="Helvetica" panose="020B0604020202020204" pitchFamily="34" charset="0"/>
                <a:cs typeface="Helvetica" panose="020B0604020202020204" pitchFamily="34" charset="0"/>
                <a:sym typeface="Calibri"/>
              </a:defRPr>
            </a:lvl2pPr>
            <a:lvl3pPr marL="919162" indent="-457200">
              <a:lnSpc>
                <a:spcPct val="125000"/>
              </a:lnSpc>
              <a:spcAft>
                <a:spcPts val="1200"/>
              </a:spcAft>
              <a:buFont typeface="Calibri" panose="020F0502020204030204" pitchFamily="34" charset="0"/>
              <a:buChar char="›"/>
              <a:defRPr lang="en-US" sz="2800" b="1" i="1" dirty="0" smtClean="0">
                <a:solidFill>
                  <a:schemeClr val="accent5">
                    <a:lumMod val="50000"/>
                  </a:schemeClr>
                </a:solidFill>
                <a:latin typeface="Helvetica" panose="020B0604020202020204" pitchFamily="34" charset="0"/>
                <a:ea typeface="Helvetica" panose="020B0604020202020204" pitchFamily="34" charset="0"/>
                <a:cs typeface="Helvetica" panose="020B0604020202020204" pitchFamily="34" charset="0"/>
                <a:sym typeface="Calibri"/>
              </a:defRPr>
            </a:lvl3pPr>
            <a:lvl4pPr marL="1376363" indent="-461963">
              <a:lnSpc>
                <a:spcPct val="125000"/>
              </a:lnSpc>
              <a:spcAft>
                <a:spcPts val="1200"/>
              </a:spcAft>
              <a:buFont typeface="Wingdings" panose="05000000000000000000" pitchFamily="2" charset="2"/>
              <a:buChar char="§"/>
              <a:defRPr lang="en-US" sz="2000" b="0" i="0" dirty="0" smtClean="0">
                <a:solidFill>
                  <a:schemeClr val="tx1">
                    <a:lumMod val="65000"/>
                    <a:lumOff val="35000"/>
                  </a:schemeClr>
                </a:solidFill>
                <a:latin typeface="Helvetica" panose="020B0604020202020204" pitchFamily="34" charset="0"/>
                <a:ea typeface="Helvetica" panose="020B0604020202020204" pitchFamily="34" charset="0"/>
                <a:cs typeface="Helvetica" panose="020B0604020202020204" pitchFamily="34" charset="0"/>
                <a:sym typeface="Calibri"/>
              </a:defRPr>
            </a:lvl4pPr>
            <a:lvl5pPr marL="1884363" indent="-508000">
              <a:lnSpc>
                <a:spcPct val="125000"/>
              </a:lnSpc>
              <a:spcAft>
                <a:spcPts val="1200"/>
              </a:spcAft>
              <a:buFont typeface="Calibri" panose="020F0502020204030204" pitchFamily="34" charset="0"/>
              <a:buChar char="»"/>
              <a:defRPr lang="en-US" sz="2000" b="1" i="0" dirty="0" smtClean="0">
                <a:latin typeface="Helvetica" panose="020B0604020202020204" pitchFamily="34" charset="0"/>
                <a:ea typeface="Helvetica" panose="020B0604020202020204" pitchFamily="34" charset="0"/>
                <a:cs typeface="Helvetica" panose="020B0604020202020204" pitchFamily="34" charset="0"/>
                <a:sym typeface="Calibri"/>
              </a:defRPr>
            </a:lvl5pPr>
            <a:lvl6pPr marL="571500" indent="-571500">
              <a:buFont typeface="Arial" panose="020B0604020202020204" pitchFamily="34" charset="0"/>
              <a:buChar char="•"/>
              <a:defRPr sz="4100" b="1" i="1">
                <a:latin typeface="Calibri"/>
                <a:ea typeface="Calibri"/>
                <a:cs typeface="Calibri"/>
                <a:sym typeface="Calibri"/>
              </a:defRPr>
            </a:lvl6pPr>
            <a:lvl7pPr marL="571500" indent="-571500">
              <a:buFont typeface="Arial" panose="020B0604020202020204" pitchFamily="34" charset="0"/>
              <a:buChar char="•"/>
              <a:defRPr sz="4100" b="1" i="1">
                <a:latin typeface="Calibri"/>
                <a:ea typeface="Calibri"/>
                <a:cs typeface="Calibri"/>
                <a:sym typeface="Calibri"/>
              </a:defRPr>
            </a:lvl7pPr>
            <a:lvl8pPr marL="1431925" indent="0">
              <a:buFont typeface="Calibri" panose="020F0502020204030204" pitchFamily="34" charset="0"/>
              <a:buNone/>
              <a:defRPr lang="en-US" sz="2800" b="1" i="1" dirty="0" smtClean="0">
                <a:solidFill>
                  <a:schemeClr val="tx1">
                    <a:lumMod val="85000"/>
                    <a:lumOff val="15000"/>
                  </a:schemeClr>
                </a:solidFill>
                <a:latin typeface="Calibri"/>
                <a:ea typeface="Calibri"/>
                <a:cs typeface="Calibri"/>
                <a:sym typeface="Calibri"/>
              </a:defRPr>
            </a:lvl8pPr>
            <a:lvl9pPr indent="3657600">
              <a:defRPr sz="4100" b="1" i="1">
                <a:latin typeface="Calibri"/>
                <a:ea typeface="Calibri"/>
                <a:cs typeface="Calibri"/>
                <a:sym typeface="Calibri"/>
              </a:defRPr>
            </a:lvl9pPr>
          </a:lstStyle>
          <a:p>
            <a:pPr marL="0" lvl="1" indent="0" defTabSz="914400">
              <a:buFont typeface="Wingdings" panose="05000000000000000000" pitchFamily="2" charset="2"/>
              <a:buNone/>
            </a:pPr>
            <a:r>
              <a:rPr lang="en-US" dirty="0" smtClean="0"/>
              <a:t>Exceptions and </a:t>
            </a:r>
            <a:r>
              <a:rPr lang="en-US" dirty="0" err="1" smtClean="0"/>
              <a:t>tracebacks</a:t>
            </a:r>
            <a:endParaRPr lang="en-US" dirty="0" smtClean="0"/>
          </a:p>
          <a:p>
            <a:pPr lvl="1" defTabSz="914400"/>
            <a:r>
              <a:rPr lang="en-US" dirty="0" smtClean="0"/>
              <a:t>Modelers, </a:t>
            </a:r>
            <a:r>
              <a:rPr lang="en-US" dirty="0" err="1" smtClean="0"/>
              <a:t>datasources</a:t>
            </a:r>
            <a:r>
              <a:rPr lang="en-US" dirty="0" smtClean="0"/>
              <a:t> and templates can error out</a:t>
            </a:r>
          </a:p>
          <a:p>
            <a:pPr lvl="1" defTabSz="914400"/>
            <a:r>
              <a:rPr lang="en-US" dirty="0" smtClean="0"/>
              <a:t>Check your events for sneaky errors:</a:t>
            </a:r>
          </a:p>
          <a:p>
            <a:pPr lvl="2" defTabSz="914400"/>
            <a:r>
              <a:rPr lang="en-US" dirty="0" smtClean="0"/>
              <a:t>Message: </a:t>
            </a:r>
            <a:r>
              <a:rPr lang="en-US" dirty="0" err="1" smtClean="0"/>
              <a:t>traceback</a:t>
            </a:r>
            <a:endParaRPr lang="en-US" dirty="0" smtClean="0"/>
          </a:p>
          <a:p>
            <a:pPr lvl="2" defTabSz="914400"/>
            <a:r>
              <a:rPr lang="en-US" dirty="0" smtClean="0"/>
              <a:t>Message: exception</a:t>
            </a:r>
          </a:p>
          <a:p>
            <a:pPr lvl="1" defTabSz="914400"/>
            <a:r>
              <a:rPr lang="en-US" dirty="0" smtClean="0"/>
              <a:t>TALES exceptions will come in under the Hub’s full name and is a single event.</a:t>
            </a:r>
          </a:p>
          <a:p>
            <a:pPr marL="461962" lvl="2" indent="0" defTabSz="914400">
              <a:buFont typeface="Calibri" panose="020F0502020204030204" pitchFamily="34" charset="0"/>
              <a:buNone/>
            </a:pPr>
            <a:endParaRPr lang="en-US" sz="2000" dirty="0"/>
          </a:p>
        </p:txBody>
      </p:sp>
    </p:spTree>
    <p:extLst>
      <p:ext uri="{BB962C8B-B14F-4D97-AF65-F5344CB8AC3E}">
        <p14:creationId xmlns:p14="http://schemas.microsoft.com/office/powerpoint/2010/main" val="365490203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F05422"/>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F05422"/>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05422"/>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F05422"/>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F05422"/>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05422"/>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1910</TotalTime>
  <Words>1841</Words>
  <Application>Microsoft Macintosh PowerPoint</Application>
  <PresentationFormat>Custom</PresentationFormat>
  <Paragraphs>265</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Helvetica</vt:lpstr>
      <vt:lpstr>Helvetica Neue</vt:lpstr>
      <vt:lpstr>Open Sans</vt:lpstr>
      <vt:lpstr>Open Sans Semibold</vt:lpstr>
      <vt:lpstr>Wingdings</vt:lpstr>
      <vt:lpstr>Default</vt:lpstr>
      <vt:lpstr>PowerPoint Presentation</vt:lpstr>
      <vt:lpstr>  </vt:lpstr>
      <vt:lpstr>Zenoss is the primary monitoring tool for infrastructure, client devices and applications.</vt:lpstr>
      <vt:lpstr>Replaced other monitoring platforms  with Zenoss</vt:lpstr>
      <vt:lpstr>Primary Zenoss environment</vt:lpstr>
      <vt:lpstr>  Monitoring from within</vt:lpstr>
      <vt:lpstr>Daemon monitoring</vt:lpstr>
      <vt:lpstr>Zenoss ZenPacks</vt:lpstr>
      <vt:lpstr>Zenoss Toolbox Scans and Exceptions Events</vt:lpstr>
      <vt:lpstr>Event Monitoring</vt:lpstr>
      <vt:lpstr>Monitoring from afar</vt:lpstr>
      <vt:lpstr>Web (Http) checks</vt:lpstr>
      <vt:lpstr>RabbitMQ</vt:lpstr>
      <vt:lpstr>Synthetic Checks</vt:lpstr>
      <vt:lpstr>PowerPoint Presentation</vt:lpstr>
      <vt:lpstr>Take Aways</vt:lpstr>
      <vt:lpstr>Question me this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Lana K Moore</dc:creator>
  <cp:lastModifiedBy>Jason Stanley</cp:lastModifiedBy>
  <cp:revision>104</cp:revision>
  <dcterms:modified xsi:type="dcterms:W3CDTF">2016-05-11T23:23:21Z</dcterms:modified>
</cp:coreProperties>
</file>